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70" r:id="rId4"/>
    <p:sldId id="258" r:id="rId5"/>
    <p:sldId id="269" r:id="rId6"/>
    <p:sldId id="259" r:id="rId7"/>
    <p:sldId id="260" r:id="rId8"/>
    <p:sldId id="268" r:id="rId9"/>
    <p:sldId id="261" r:id="rId10"/>
    <p:sldId id="272" r:id="rId11"/>
    <p:sldId id="262" r:id="rId12"/>
    <p:sldId id="263" r:id="rId13"/>
    <p:sldId id="265" r:id="rId14"/>
    <p:sldId id="271" r:id="rId15"/>
    <p:sldId id="264" r:id="rId16"/>
    <p:sldId id="273" r:id="rId17"/>
    <p:sldId id="274" r:id="rId18"/>
    <p:sldId id="26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ckman, Seth (DEP)" initials="HS(" lastIdx="7" clrIdx="0">
    <p:extLst>
      <p:ext uri="{19B8F6BF-5375-455C-9EA6-DF929625EA0E}">
        <p15:presenceInfo xmlns:p15="http://schemas.microsoft.com/office/powerpoint/2012/main" userId="S::seth.hackman@dep.nj.gov::fb4ad103-752d-449e-8f08-f0590996c1f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523DB4-C1AE-4BC1-AA17-2A3215061E2F}" v="1" dt="2021-09-15T15:49:01.8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6" d="100"/>
          <a:sy n="86" d="100"/>
        </p:scale>
        <p:origin x="47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sen, Erin [DEP]" userId="S::erin.jensen@dep.nj.gov::3fe3ec97-4c88-4edb-83a2-6ddbe3e6e794" providerId="AD" clId="Web-{37C5BD12-CD77-4C43-B29F-DF386B04EE65}"/>
    <pc:docChg chg="modSld">
      <pc:chgData name="Jensen, Erin [DEP]" userId="S::erin.jensen@dep.nj.gov::3fe3ec97-4c88-4edb-83a2-6ddbe3e6e794" providerId="AD" clId="Web-{37C5BD12-CD77-4C43-B29F-DF386B04EE65}" dt="2021-08-04T13:31:06.180" v="8" actId="20577"/>
      <pc:docMkLst>
        <pc:docMk/>
      </pc:docMkLst>
      <pc:sldChg chg="modSp">
        <pc:chgData name="Jensen, Erin [DEP]" userId="S::erin.jensen@dep.nj.gov::3fe3ec97-4c88-4edb-83a2-6ddbe3e6e794" providerId="AD" clId="Web-{37C5BD12-CD77-4C43-B29F-DF386B04EE65}" dt="2021-08-04T13:31:06.180" v="8" actId="20577"/>
        <pc:sldMkLst>
          <pc:docMk/>
          <pc:sldMk cId="1093843935" sldId="266"/>
        </pc:sldMkLst>
        <pc:spChg chg="mod">
          <ac:chgData name="Jensen, Erin [DEP]" userId="S::erin.jensen@dep.nj.gov::3fe3ec97-4c88-4edb-83a2-6ddbe3e6e794" providerId="AD" clId="Web-{37C5BD12-CD77-4C43-B29F-DF386B04EE65}" dt="2021-08-04T13:31:06.180" v="8" actId="20577"/>
          <ac:spMkLst>
            <pc:docMk/>
            <pc:sldMk cId="1093843935" sldId="266"/>
            <ac:spMk id="3" creationId="{0EFD089E-80D8-4634-8B1C-9A868004ED83}"/>
          </ac:spMkLst>
        </pc:spChg>
      </pc:sldChg>
      <pc:sldChg chg="modSp">
        <pc:chgData name="Jensen, Erin [DEP]" userId="S::erin.jensen@dep.nj.gov::3fe3ec97-4c88-4edb-83a2-6ddbe3e6e794" providerId="AD" clId="Web-{37C5BD12-CD77-4C43-B29F-DF386B04EE65}" dt="2021-08-04T13:29:57.209" v="4" actId="20577"/>
        <pc:sldMkLst>
          <pc:docMk/>
          <pc:sldMk cId="2762471248" sldId="268"/>
        </pc:sldMkLst>
        <pc:spChg chg="mod">
          <ac:chgData name="Jensen, Erin [DEP]" userId="S::erin.jensen@dep.nj.gov::3fe3ec97-4c88-4edb-83a2-6ddbe3e6e794" providerId="AD" clId="Web-{37C5BD12-CD77-4C43-B29F-DF386B04EE65}" dt="2021-08-04T13:29:57.209" v="4" actId="20577"/>
          <ac:spMkLst>
            <pc:docMk/>
            <pc:sldMk cId="2762471248" sldId="268"/>
            <ac:spMk id="3" creationId="{5E905C22-0ABC-4584-ADC7-9C8C6C54901F}"/>
          </ac:spMkLst>
        </pc:spChg>
      </pc:sldChg>
    </pc:docChg>
  </pc:docChgLst>
  <pc:docChgLst>
    <pc:chgData name="Jensen, Erin (DEP)" userId="3fe3ec97-4c88-4edb-83a2-6ddbe3e6e794" providerId="ADAL" clId="{05C95A22-50BB-4415-BFBB-E8D19F888A8A}"/>
    <pc:docChg chg="modSld">
      <pc:chgData name="Jensen, Erin (DEP)" userId="3fe3ec97-4c88-4edb-83a2-6ddbe3e6e794" providerId="ADAL" clId="{05C95A22-50BB-4415-BFBB-E8D19F888A8A}" dt="2021-05-26T17:28:24.778" v="3" actId="20577"/>
      <pc:docMkLst>
        <pc:docMk/>
      </pc:docMkLst>
      <pc:sldChg chg="modSp mod">
        <pc:chgData name="Jensen, Erin (DEP)" userId="3fe3ec97-4c88-4edb-83a2-6ddbe3e6e794" providerId="ADAL" clId="{05C95A22-50BB-4415-BFBB-E8D19F888A8A}" dt="2021-05-26T17:28:24.778" v="3" actId="20577"/>
        <pc:sldMkLst>
          <pc:docMk/>
          <pc:sldMk cId="1093843935" sldId="266"/>
        </pc:sldMkLst>
        <pc:spChg chg="mod">
          <ac:chgData name="Jensen, Erin (DEP)" userId="3fe3ec97-4c88-4edb-83a2-6ddbe3e6e794" providerId="ADAL" clId="{05C95A22-50BB-4415-BFBB-E8D19F888A8A}" dt="2021-05-26T17:28:24.778" v="3" actId="20577"/>
          <ac:spMkLst>
            <pc:docMk/>
            <pc:sldMk cId="1093843935" sldId="266"/>
            <ac:spMk id="3" creationId="{0EFD089E-80D8-4634-8B1C-9A868004ED83}"/>
          </ac:spMkLst>
        </pc:spChg>
      </pc:sldChg>
    </pc:docChg>
  </pc:docChgLst>
  <pc:docChgLst>
    <pc:chgData name="Rossi, Julia (DEP)" userId="51995b04-ebac-457d-86e2-f9f051fd0986" providerId="ADAL" clId="{A3283C89-C2D9-4600-B4CA-4815EB506707}"/>
    <pc:docChg chg="custSel">
      <pc:chgData name="Rossi, Julia (DEP)" userId="51995b04-ebac-457d-86e2-f9f051fd0986" providerId="ADAL" clId="{A3283C89-C2D9-4600-B4CA-4815EB506707}" dt="2021-05-21T18:36:19.804" v="6" actId="1592"/>
      <pc:docMkLst>
        <pc:docMk/>
      </pc:docMkLst>
      <pc:sldChg chg="delCm">
        <pc:chgData name="Rossi, Julia (DEP)" userId="51995b04-ebac-457d-86e2-f9f051fd0986" providerId="ADAL" clId="{A3283C89-C2D9-4600-B4CA-4815EB506707}" dt="2021-05-21T18:36:07.808" v="0" actId="1592"/>
        <pc:sldMkLst>
          <pc:docMk/>
          <pc:sldMk cId="2788131497" sldId="257"/>
        </pc:sldMkLst>
      </pc:sldChg>
      <pc:sldChg chg="delCm">
        <pc:chgData name="Rossi, Julia (DEP)" userId="51995b04-ebac-457d-86e2-f9f051fd0986" providerId="ADAL" clId="{A3283C89-C2D9-4600-B4CA-4815EB506707}" dt="2021-05-21T18:36:10.976" v="1" actId="1592"/>
        <pc:sldMkLst>
          <pc:docMk/>
          <pc:sldMk cId="3905479599" sldId="258"/>
        </pc:sldMkLst>
      </pc:sldChg>
      <pc:sldChg chg="delCm">
        <pc:chgData name="Rossi, Julia (DEP)" userId="51995b04-ebac-457d-86e2-f9f051fd0986" providerId="ADAL" clId="{A3283C89-C2D9-4600-B4CA-4815EB506707}" dt="2021-05-21T18:36:14.950" v="3" actId="1592"/>
        <pc:sldMkLst>
          <pc:docMk/>
          <pc:sldMk cId="3617718234" sldId="262"/>
        </pc:sldMkLst>
      </pc:sldChg>
      <pc:sldChg chg="delCm">
        <pc:chgData name="Rossi, Julia (DEP)" userId="51995b04-ebac-457d-86e2-f9f051fd0986" providerId="ADAL" clId="{A3283C89-C2D9-4600-B4CA-4815EB506707}" dt="2021-05-21T18:36:16.704" v="4" actId="1592"/>
        <pc:sldMkLst>
          <pc:docMk/>
          <pc:sldMk cId="508723946" sldId="263"/>
        </pc:sldMkLst>
      </pc:sldChg>
      <pc:sldChg chg="delCm">
        <pc:chgData name="Rossi, Julia (DEP)" userId="51995b04-ebac-457d-86e2-f9f051fd0986" providerId="ADAL" clId="{A3283C89-C2D9-4600-B4CA-4815EB506707}" dt="2021-05-21T18:36:13.040" v="2" actId="1592"/>
        <pc:sldMkLst>
          <pc:docMk/>
          <pc:sldMk cId="2762471248" sldId="268"/>
        </pc:sldMkLst>
      </pc:sldChg>
      <pc:sldChg chg="delCm">
        <pc:chgData name="Rossi, Julia (DEP)" userId="51995b04-ebac-457d-86e2-f9f051fd0986" providerId="ADAL" clId="{A3283C89-C2D9-4600-B4CA-4815EB506707}" dt="2021-05-21T18:36:18.415" v="5" actId="1592"/>
        <pc:sldMkLst>
          <pc:docMk/>
          <pc:sldMk cId="1819848393" sldId="273"/>
        </pc:sldMkLst>
      </pc:sldChg>
      <pc:sldChg chg="delCm">
        <pc:chgData name="Rossi, Julia (DEP)" userId="51995b04-ebac-457d-86e2-f9f051fd0986" providerId="ADAL" clId="{A3283C89-C2D9-4600-B4CA-4815EB506707}" dt="2021-05-21T18:36:19.804" v="6" actId="1592"/>
        <pc:sldMkLst>
          <pc:docMk/>
          <pc:sldMk cId="4291472702" sldId="274"/>
        </pc:sldMkLst>
      </pc:sldChg>
    </pc:docChg>
  </pc:docChgLst>
  <pc:docChgLst>
    <pc:chgData name="Jensen, Erin [DEP]" userId="3fe3ec97-4c88-4edb-83a2-6ddbe3e6e794" providerId="ADAL" clId="{F4523DB4-C1AE-4BC1-AA17-2A3215061E2F}"/>
    <pc:docChg chg="undo custSel modSld">
      <pc:chgData name="Jensen, Erin [DEP]" userId="3fe3ec97-4c88-4edb-83a2-6ddbe3e6e794" providerId="ADAL" clId="{F4523DB4-C1AE-4BC1-AA17-2A3215061E2F}" dt="2021-09-15T15:48:29.478" v="9" actId="20577"/>
      <pc:docMkLst>
        <pc:docMk/>
      </pc:docMkLst>
      <pc:sldChg chg="modSp mod">
        <pc:chgData name="Jensen, Erin [DEP]" userId="3fe3ec97-4c88-4edb-83a2-6ddbe3e6e794" providerId="ADAL" clId="{F4523DB4-C1AE-4BC1-AA17-2A3215061E2F}" dt="2021-09-15T15:48:29.478" v="9" actId="20577"/>
        <pc:sldMkLst>
          <pc:docMk/>
          <pc:sldMk cId="1093843935" sldId="266"/>
        </pc:sldMkLst>
        <pc:spChg chg="mod">
          <ac:chgData name="Jensen, Erin [DEP]" userId="3fe3ec97-4c88-4edb-83a2-6ddbe3e6e794" providerId="ADAL" clId="{F4523DB4-C1AE-4BC1-AA17-2A3215061E2F}" dt="2021-09-15T15:48:29.478" v="9" actId="20577"/>
          <ac:spMkLst>
            <pc:docMk/>
            <pc:sldMk cId="1093843935" sldId="266"/>
            <ac:spMk id="3" creationId="{0EFD089E-80D8-4634-8B1C-9A868004ED8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37059EA1-098D-4784-B7DA-94165F3F8D0A}" type="datetimeFigureOut">
              <a:rPr lang="en-US" smtClean="0"/>
              <a:t>9/15/2021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6AFCC1-2CFB-4873-A2D4-90F12D2B30C2}" type="slidenum">
              <a:rPr lang="en-US" smtClean="0"/>
              <a:t>‹#›</a:t>
            </a:fld>
            <a:endParaRPr lang="en-US"/>
          </a:p>
        </p:txBody>
      </p:sp>
    </p:spTree>
    <p:extLst>
      <p:ext uri="{BB962C8B-B14F-4D97-AF65-F5344CB8AC3E}">
        <p14:creationId xmlns:p14="http://schemas.microsoft.com/office/powerpoint/2010/main" val="223521143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059EA1-098D-4784-B7DA-94165F3F8D0A}" type="datetimeFigureOut">
              <a:rPr lang="en-US" smtClean="0"/>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6AFCC1-2CFB-4873-A2D4-90F12D2B30C2}" type="slidenum">
              <a:rPr lang="en-US" smtClean="0"/>
              <a:t>‹#›</a:t>
            </a:fld>
            <a:endParaRPr lang="en-US"/>
          </a:p>
        </p:txBody>
      </p:sp>
    </p:spTree>
    <p:extLst>
      <p:ext uri="{BB962C8B-B14F-4D97-AF65-F5344CB8AC3E}">
        <p14:creationId xmlns:p14="http://schemas.microsoft.com/office/powerpoint/2010/main" val="3923339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059EA1-098D-4784-B7DA-94165F3F8D0A}" type="datetimeFigureOut">
              <a:rPr lang="en-US" smtClean="0"/>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6AFCC1-2CFB-4873-A2D4-90F12D2B30C2}" type="slidenum">
              <a:rPr lang="en-US" smtClean="0"/>
              <a:t>‹#›</a:t>
            </a:fld>
            <a:endParaRPr lang="en-US"/>
          </a:p>
        </p:txBody>
      </p:sp>
    </p:spTree>
    <p:extLst>
      <p:ext uri="{BB962C8B-B14F-4D97-AF65-F5344CB8AC3E}">
        <p14:creationId xmlns:p14="http://schemas.microsoft.com/office/powerpoint/2010/main" val="526335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059EA1-098D-4784-B7DA-94165F3F8D0A}" type="datetimeFigureOut">
              <a:rPr lang="en-US" smtClean="0"/>
              <a:t>9/15/2021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6AFCC1-2CFB-4873-A2D4-90F12D2B30C2}" type="slidenum">
              <a:rPr lang="en-US" smtClean="0"/>
              <a:t>‹#›</a:t>
            </a:fld>
            <a:endParaRPr lang="en-US"/>
          </a:p>
        </p:txBody>
      </p:sp>
    </p:spTree>
    <p:extLst>
      <p:ext uri="{BB962C8B-B14F-4D97-AF65-F5344CB8AC3E}">
        <p14:creationId xmlns:p14="http://schemas.microsoft.com/office/powerpoint/2010/main" val="346307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37059EA1-098D-4784-B7DA-94165F3F8D0A}" type="datetimeFigureOut">
              <a:rPr lang="en-US" smtClean="0"/>
              <a:t>9/15/2021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6AFCC1-2CFB-4873-A2D4-90F12D2B30C2}" type="slidenum">
              <a:rPr lang="en-US" smtClean="0"/>
              <a:t>‹#›</a:t>
            </a:fld>
            <a:endParaRPr lang="en-US"/>
          </a:p>
        </p:txBody>
      </p:sp>
    </p:spTree>
    <p:extLst>
      <p:ext uri="{BB962C8B-B14F-4D97-AF65-F5344CB8AC3E}">
        <p14:creationId xmlns:p14="http://schemas.microsoft.com/office/powerpoint/2010/main" val="40454163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7059EA1-098D-4784-B7DA-94165F3F8D0A}" type="datetimeFigureOut">
              <a:rPr lang="en-US" smtClean="0"/>
              <a:t>9/15/2021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F16AFCC1-2CFB-4873-A2D4-90F12D2B30C2}" type="slidenum">
              <a:rPr lang="en-US" smtClean="0"/>
              <a:t>‹#›</a:t>
            </a:fld>
            <a:endParaRPr lang="en-US"/>
          </a:p>
        </p:txBody>
      </p:sp>
    </p:spTree>
    <p:extLst>
      <p:ext uri="{BB962C8B-B14F-4D97-AF65-F5344CB8AC3E}">
        <p14:creationId xmlns:p14="http://schemas.microsoft.com/office/powerpoint/2010/main" val="423931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37059EA1-098D-4784-B7DA-94165F3F8D0A}" type="datetimeFigureOut">
              <a:rPr lang="en-US" smtClean="0"/>
              <a:t>9/15/2021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6AFCC1-2CFB-4873-A2D4-90F12D2B30C2}"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839998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059EA1-098D-4784-B7DA-94165F3F8D0A}" type="datetimeFigureOut">
              <a:rPr lang="en-US" smtClean="0"/>
              <a:t>9/15/2021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6AFCC1-2CFB-4873-A2D4-90F12D2B30C2}" type="slidenum">
              <a:rPr lang="en-US" smtClean="0"/>
              <a:t>‹#›</a:t>
            </a:fld>
            <a:endParaRPr lang="en-US"/>
          </a:p>
        </p:txBody>
      </p:sp>
    </p:spTree>
    <p:extLst>
      <p:ext uri="{BB962C8B-B14F-4D97-AF65-F5344CB8AC3E}">
        <p14:creationId xmlns:p14="http://schemas.microsoft.com/office/powerpoint/2010/main" val="238941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59EA1-098D-4784-B7DA-94165F3F8D0A}" type="datetimeFigureOut">
              <a:rPr lang="en-US" smtClean="0"/>
              <a:t>9/15/2021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6AFCC1-2CFB-4873-A2D4-90F12D2B30C2}" type="slidenum">
              <a:rPr lang="en-US" smtClean="0"/>
              <a:t>‹#›</a:t>
            </a:fld>
            <a:endParaRPr lang="en-US"/>
          </a:p>
        </p:txBody>
      </p:sp>
    </p:spTree>
    <p:extLst>
      <p:ext uri="{BB962C8B-B14F-4D97-AF65-F5344CB8AC3E}">
        <p14:creationId xmlns:p14="http://schemas.microsoft.com/office/powerpoint/2010/main" val="262104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37059EA1-098D-4784-B7DA-94165F3F8D0A}" type="datetimeFigureOut">
              <a:rPr lang="en-US" smtClean="0"/>
              <a:t>9/15/2021</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F16AFCC1-2CFB-4873-A2D4-90F12D2B30C2}" type="slidenum">
              <a:rPr lang="en-US" smtClean="0"/>
              <a:t>‹#›</a:t>
            </a:fld>
            <a:endParaRPr lang="en-US"/>
          </a:p>
        </p:txBody>
      </p:sp>
    </p:spTree>
    <p:extLst>
      <p:ext uri="{BB962C8B-B14F-4D97-AF65-F5344CB8AC3E}">
        <p14:creationId xmlns:p14="http://schemas.microsoft.com/office/powerpoint/2010/main" val="2741075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37059EA1-098D-4784-B7DA-94165F3F8D0A}" type="datetimeFigureOut">
              <a:rPr lang="en-US" smtClean="0"/>
              <a:t>9/15/2021</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F16AFCC1-2CFB-4873-A2D4-90F12D2B30C2}" type="slidenum">
              <a:rPr lang="en-US" smtClean="0"/>
              <a:t>‹#›</a:t>
            </a:fld>
            <a:endParaRPr lang="en-US"/>
          </a:p>
        </p:txBody>
      </p:sp>
    </p:spTree>
    <p:extLst>
      <p:ext uri="{BB962C8B-B14F-4D97-AF65-F5344CB8AC3E}">
        <p14:creationId xmlns:p14="http://schemas.microsoft.com/office/powerpoint/2010/main" val="1506823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37059EA1-098D-4784-B7DA-94165F3F8D0A}" type="datetimeFigureOut">
              <a:rPr lang="en-US" smtClean="0"/>
              <a:t>9/15/2021</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F16AFCC1-2CFB-4873-A2D4-90F12D2B30C2}" type="slidenum">
              <a:rPr lang="en-US" smtClean="0"/>
              <a:t>‹#›</a:t>
            </a:fld>
            <a:endParaRPr lang="en-US"/>
          </a:p>
        </p:txBody>
      </p:sp>
    </p:spTree>
    <p:extLst>
      <p:ext uri="{BB962C8B-B14F-4D97-AF65-F5344CB8AC3E}">
        <p14:creationId xmlns:p14="http://schemas.microsoft.com/office/powerpoint/2010/main" val="3122057683"/>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nj.gov/dep/plastic-ban-law/" TargetMode="External"/><Relationship Id="rId2" Type="http://schemas.openxmlformats.org/officeDocument/2006/relationships/hyperlink" Target="mailto:singleuseplastics@dep.nj.gov" TargetMode="External"/><Relationship Id="rId1" Type="http://schemas.openxmlformats.org/officeDocument/2006/relationships/slideLayout" Target="../slideLayouts/slideLayout2.xml"/><Relationship Id="rId5" Type="http://schemas.openxmlformats.org/officeDocument/2006/relationships/hyperlink" Target="https://www.njclean.org/" TargetMode="External"/><Relationship Id="rId4" Type="http://schemas.openxmlformats.org/officeDocument/2006/relationships/hyperlink" Target="business.nj.gov/bags/plastic-ban-law"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nj.gov/dep/plastic-ban-law/docs/bag-ban-waiver-and-cover-letter.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B13C3-213D-472D-9D11-913FD652F467}"/>
              </a:ext>
            </a:extLst>
          </p:cNvPr>
          <p:cNvSpPr>
            <a:spLocks noGrp="1"/>
          </p:cNvSpPr>
          <p:nvPr>
            <p:ph type="ctrTitle"/>
          </p:nvPr>
        </p:nvSpPr>
        <p:spPr>
          <a:xfrm>
            <a:off x="1619083" y="2897794"/>
            <a:ext cx="9144663" cy="2855871"/>
          </a:xfrm>
        </p:spPr>
        <p:txBody>
          <a:bodyPr>
            <a:normAutofit fontScale="90000"/>
          </a:bodyPr>
          <a:lstStyle/>
          <a:p>
            <a:r>
              <a:rPr lang="en-US" dirty="0"/>
              <a:t>Ban on Single-Use Carryout Bags, Ban on Polystyrene Foam Food Service Products, and Plastic Straws By-Request-Only</a:t>
            </a:r>
            <a:br>
              <a:rPr lang="en-US" dirty="0"/>
            </a:br>
            <a:r>
              <a:rPr lang="en-US" dirty="0"/>
              <a:t> (P.L. 2020, c. 117)</a:t>
            </a:r>
          </a:p>
        </p:txBody>
      </p:sp>
      <p:pic>
        <p:nvPicPr>
          <p:cNvPr id="4" name="Picture 3">
            <a:extLst>
              <a:ext uri="{FF2B5EF4-FFF2-40B4-BE49-F238E27FC236}">
                <a16:creationId xmlns:a16="http://schemas.microsoft.com/office/drawing/2014/main" id="{4E7FA6B4-398E-41A6-9AA2-3B0E95EFD896}"/>
              </a:ext>
            </a:extLst>
          </p:cNvPr>
          <p:cNvPicPr>
            <a:picLocks noChangeAspect="1"/>
          </p:cNvPicPr>
          <p:nvPr/>
        </p:nvPicPr>
        <p:blipFill>
          <a:blip r:embed="rId2"/>
          <a:stretch>
            <a:fillRect/>
          </a:stretch>
        </p:blipFill>
        <p:spPr>
          <a:xfrm>
            <a:off x="3016380" y="969168"/>
            <a:ext cx="6350070" cy="733204"/>
          </a:xfrm>
          <a:prstGeom prst="rect">
            <a:avLst/>
          </a:prstGeom>
          <a:ln w="41275">
            <a:solidFill>
              <a:srgbClr val="404040"/>
            </a:solidFill>
          </a:ln>
        </p:spPr>
      </p:pic>
    </p:spTree>
    <p:extLst>
      <p:ext uri="{BB962C8B-B14F-4D97-AF65-F5344CB8AC3E}">
        <p14:creationId xmlns:p14="http://schemas.microsoft.com/office/powerpoint/2010/main" val="3570842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A3E3F-2D51-46CC-9E83-3E854DEB5215}"/>
              </a:ext>
            </a:extLst>
          </p:cNvPr>
          <p:cNvSpPr>
            <a:spLocks noGrp="1"/>
          </p:cNvSpPr>
          <p:nvPr>
            <p:ph type="title"/>
          </p:nvPr>
        </p:nvSpPr>
        <p:spPr/>
        <p:txBody>
          <a:bodyPr/>
          <a:lstStyle/>
          <a:p>
            <a:r>
              <a:rPr lang="en-US" dirty="0"/>
              <a:t>Previous Bans</a:t>
            </a:r>
          </a:p>
        </p:txBody>
      </p:sp>
      <p:sp>
        <p:nvSpPr>
          <p:cNvPr id="3" name="Content Placeholder 2">
            <a:extLst>
              <a:ext uri="{FF2B5EF4-FFF2-40B4-BE49-F238E27FC236}">
                <a16:creationId xmlns:a16="http://schemas.microsoft.com/office/drawing/2014/main" id="{98713E10-2BA9-4A51-9772-08466AAAF8AB}"/>
              </a:ext>
            </a:extLst>
          </p:cNvPr>
          <p:cNvSpPr>
            <a:spLocks noGrp="1"/>
          </p:cNvSpPr>
          <p:nvPr>
            <p:ph idx="1"/>
          </p:nvPr>
        </p:nvSpPr>
        <p:spPr>
          <a:xfrm>
            <a:off x="1319784" y="2559923"/>
            <a:ext cx="9552432" cy="3562581"/>
          </a:xfrm>
        </p:spPr>
        <p:txBody>
          <a:bodyPr>
            <a:normAutofit/>
          </a:bodyPr>
          <a:lstStyle/>
          <a:p>
            <a:r>
              <a:rPr lang="en-US" sz="2400" dirty="0"/>
              <a:t>The new law supersedes and pre-empts all municipal and county rules, regulations, codes, or ordinances concerning the regulation or prohibition of single-use plastic or paper carryout bags, polystyrene foam food service products and single-use plastic straws</a:t>
            </a:r>
          </a:p>
          <a:p>
            <a:r>
              <a:rPr lang="en-US" sz="2400" dirty="0"/>
              <a:t> Every store or entity in New Jersey that is subject to the statewide law must comply with its requirements, regardless of where the store is located</a:t>
            </a:r>
          </a:p>
        </p:txBody>
      </p:sp>
    </p:spTree>
    <p:extLst>
      <p:ext uri="{BB962C8B-B14F-4D97-AF65-F5344CB8AC3E}">
        <p14:creationId xmlns:p14="http://schemas.microsoft.com/office/powerpoint/2010/main" val="2867729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AD666-02D6-40E8-A901-5D319DE02FF8}"/>
              </a:ext>
            </a:extLst>
          </p:cNvPr>
          <p:cNvSpPr>
            <a:spLocks noGrp="1"/>
          </p:cNvSpPr>
          <p:nvPr>
            <p:ph type="title"/>
          </p:nvPr>
        </p:nvSpPr>
        <p:spPr>
          <a:xfrm>
            <a:off x="2217883" y="237081"/>
            <a:ext cx="7729728" cy="922546"/>
          </a:xfrm>
        </p:spPr>
        <p:txBody>
          <a:bodyPr/>
          <a:lstStyle/>
          <a:p>
            <a:r>
              <a:rPr lang="en-US" dirty="0"/>
              <a:t>Timeline</a:t>
            </a:r>
          </a:p>
        </p:txBody>
      </p:sp>
      <p:sp>
        <p:nvSpPr>
          <p:cNvPr id="3" name="Content Placeholder 2">
            <a:extLst>
              <a:ext uri="{FF2B5EF4-FFF2-40B4-BE49-F238E27FC236}">
                <a16:creationId xmlns:a16="http://schemas.microsoft.com/office/drawing/2014/main" id="{B64F71E2-6CD5-49ED-BC04-DAE6AD3B97B3}"/>
              </a:ext>
            </a:extLst>
          </p:cNvPr>
          <p:cNvSpPr>
            <a:spLocks noGrp="1"/>
          </p:cNvSpPr>
          <p:nvPr>
            <p:ph idx="1"/>
          </p:nvPr>
        </p:nvSpPr>
        <p:spPr>
          <a:xfrm>
            <a:off x="-42271" y="5716669"/>
            <a:ext cx="768362" cy="439394"/>
          </a:xfrm>
        </p:spPr>
        <p:txBody>
          <a:bodyPr>
            <a:normAutofit fontScale="92500"/>
          </a:bodyPr>
          <a:lstStyle/>
          <a:p>
            <a:pPr marL="0" indent="0">
              <a:buNone/>
            </a:pPr>
            <a:r>
              <a:rPr lang="en-US" sz="2400" dirty="0"/>
              <a:t>2020</a:t>
            </a:r>
          </a:p>
          <a:p>
            <a:endParaRPr lang="en-US" sz="2400" dirty="0"/>
          </a:p>
        </p:txBody>
      </p:sp>
      <p:sp>
        <p:nvSpPr>
          <p:cNvPr id="4" name="Rectangle 3">
            <a:extLst>
              <a:ext uri="{FF2B5EF4-FFF2-40B4-BE49-F238E27FC236}">
                <a16:creationId xmlns:a16="http://schemas.microsoft.com/office/drawing/2014/main" id="{E9EB1B87-0885-4854-9523-C0165D65F96F}"/>
              </a:ext>
            </a:extLst>
          </p:cNvPr>
          <p:cNvSpPr/>
          <p:nvPr/>
        </p:nvSpPr>
        <p:spPr>
          <a:xfrm>
            <a:off x="310104" y="4153562"/>
            <a:ext cx="11338559" cy="93427"/>
          </a:xfrm>
          <a:prstGeom prst="rect">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Content Placeholder 2">
            <a:extLst>
              <a:ext uri="{FF2B5EF4-FFF2-40B4-BE49-F238E27FC236}">
                <a16:creationId xmlns:a16="http://schemas.microsoft.com/office/drawing/2014/main" id="{0F8B7B37-61E0-407A-B383-0104A05B6FFC}"/>
              </a:ext>
            </a:extLst>
          </p:cNvPr>
          <p:cNvSpPr txBox="1">
            <a:spLocks/>
          </p:cNvSpPr>
          <p:nvPr/>
        </p:nvSpPr>
        <p:spPr>
          <a:xfrm>
            <a:off x="1800145" y="2276931"/>
            <a:ext cx="762332" cy="578060"/>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buNone/>
            </a:pPr>
            <a:r>
              <a:rPr lang="en-US" sz="2200" dirty="0"/>
              <a:t>2021</a:t>
            </a:r>
            <a:endParaRPr lang="en-US" dirty="0"/>
          </a:p>
          <a:p>
            <a:endParaRPr lang="en-US" dirty="0"/>
          </a:p>
        </p:txBody>
      </p:sp>
      <p:sp>
        <p:nvSpPr>
          <p:cNvPr id="7" name="Content Placeholder 2">
            <a:extLst>
              <a:ext uri="{FF2B5EF4-FFF2-40B4-BE49-F238E27FC236}">
                <a16:creationId xmlns:a16="http://schemas.microsoft.com/office/drawing/2014/main" id="{22337294-650A-46FA-B41F-DCCEC1EE2A11}"/>
              </a:ext>
            </a:extLst>
          </p:cNvPr>
          <p:cNvSpPr txBox="1">
            <a:spLocks/>
          </p:cNvSpPr>
          <p:nvPr/>
        </p:nvSpPr>
        <p:spPr>
          <a:xfrm>
            <a:off x="7927508" y="2367359"/>
            <a:ext cx="747301" cy="46049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buNone/>
            </a:pPr>
            <a:r>
              <a:rPr lang="en-US" sz="2100" dirty="0"/>
              <a:t>2024</a:t>
            </a:r>
            <a:endParaRPr lang="en-US" dirty="0"/>
          </a:p>
        </p:txBody>
      </p:sp>
      <p:sp>
        <p:nvSpPr>
          <p:cNvPr id="8" name="Content Placeholder 2">
            <a:extLst>
              <a:ext uri="{FF2B5EF4-FFF2-40B4-BE49-F238E27FC236}">
                <a16:creationId xmlns:a16="http://schemas.microsoft.com/office/drawing/2014/main" id="{D7860AC8-9068-4E0B-B591-A0E8C81FBDDD}"/>
              </a:ext>
            </a:extLst>
          </p:cNvPr>
          <p:cNvSpPr txBox="1">
            <a:spLocks/>
          </p:cNvSpPr>
          <p:nvPr/>
        </p:nvSpPr>
        <p:spPr>
          <a:xfrm>
            <a:off x="3906889" y="5751352"/>
            <a:ext cx="768362" cy="439394"/>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buNone/>
            </a:pPr>
            <a:r>
              <a:rPr lang="en-US" sz="2400" dirty="0"/>
              <a:t>2022</a:t>
            </a:r>
          </a:p>
        </p:txBody>
      </p:sp>
      <p:sp>
        <p:nvSpPr>
          <p:cNvPr id="9" name="Rectangle 8">
            <a:extLst>
              <a:ext uri="{FF2B5EF4-FFF2-40B4-BE49-F238E27FC236}">
                <a16:creationId xmlns:a16="http://schemas.microsoft.com/office/drawing/2014/main" id="{BFB5132F-7EEC-4BAC-8433-1F2529BA63D2}"/>
              </a:ext>
            </a:extLst>
          </p:cNvPr>
          <p:cNvSpPr/>
          <p:nvPr/>
        </p:nvSpPr>
        <p:spPr>
          <a:xfrm>
            <a:off x="310105" y="4203852"/>
            <a:ext cx="63611" cy="142566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AA89C5-93FB-4E72-A148-49504F4323B6}"/>
              </a:ext>
            </a:extLst>
          </p:cNvPr>
          <p:cNvSpPr/>
          <p:nvPr/>
        </p:nvSpPr>
        <p:spPr>
          <a:xfrm>
            <a:off x="2149506" y="2778183"/>
            <a:ext cx="63611" cy="142566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B0FA95-8E5B-4213-A6BC-2B77258DDF5C}"/>
              </a:ext>
            </a:extLst>
          </p:cNvPr>
          <p:cNvSpPr/>
          <p:nvPr/>
        </p:nvSpPr>
        <p:spPr>
          <a:xfrm>
            <a:off x="4259265" y="4203852"/>
            <a:ext cx="63611" cy="142566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F17DEFA-C2C9-4CCA-8512-9104FA6BF00C}"/>
              </a:ext>
            </a:extLst>
          </p:cNvPr>
          <p:cNvSpPr/>
          <p:nvPr/>
        </p:nvSpPr>
        <p:spPr>
          <a:xfrm>
            <a:off x="8269354" y="2778182"/>
            <a:ext cx="63611" cy="142566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3F29906E-A547-46F5-94C4-9C921AFE397F}"/>
              </a:ext>
            </a:extLst>
          </p:cNvPr>
          <p:cNvSpPr txBox="1"/>
          <p:nvPr/>
        </p:nvSpPr>
        <p:spPr>
          <a:xfrm>
            <a:off x="2556340" y="2036064"/>
            <a:ext cx="4810791" cy="2031325"/>
          </a:xfrm>
          <a:prstGeom prst="rect">
            <a:avLst/>
          </a:prstGeom>
          <a:noFill/>
        </p:spPr>
        <p:txBody>
          <a:bodyPr wrap="square" rtlCol="0">
            <a:spAutoFit/>
          </a:bodyPr>
          <a:lstStyle/>
          <a:p>
            <a:r>
              <a:rPr lang="en-US" i="1" dirty="0">
                <a:solidFill>
                  <a:schemeClr val="tx1">
                    <a:lumMod val="65000"/>
                    <a:lumOff val="35000"/>
                  </a:schemeClr>
                </a:solidFill>
              </a:rPr>
              <a:t>May 4</a:t>
            </a:r>
            <a:r>
              <a:rPr lang="en-US" i="1" baseline="30000" dirty="0">
                <a:solidFill>
                  <a:schemeClr val="tx1">
                    <a:lumMod val="65000"/>
                    <a:lumOff val="35000"/>
                  </a:schemeClr>
                </a:solidFill>
              </a:rPr>
              <a:t>th</a:t>
            </a:r>
          </a:p>
          <a:p>
            <a:r>
              <a:rPr lang="en-US" i="1" dirty="0">
                <a:solidFill>
                  <a:schemeClr val="tx1">
                    <a:lumMod val="65000"/>
                    <a:lumOff val="35000"/>
                  </a:schemeClr>
                </a:solidFill>
              </a:rPr>
              <a:t>- DOS and DEP establish a program to educate businesses about the law and NJCC establishes a program to educate the public</a:t>
            </a:r>
          </a:p>
          <a:p>
            <a:r>
              <a:rPr lang="en-US" dirty="0"/>
              <a:t>Nov. 4</a:t>
            </a:r>
            <a:r>
              <a:rPr lang="en-US" baseline="30000" dirty="0"/>
              <a:t>th</a:t>
            </a:r>
          </a:p>
          <a:p>
            <a:r>
              <a:rPr lang="en-US" dirty="0"/>
              <a:t>- Plastic straws provided only upon request enacted Statewide</a:t>
            </a:r>
          </a:p>
        </p:txBody>
      </p:sp>
      <p:sp>
        <p:nvSpPr>
          <p:cNvPr id="18" name="Title 1">
            <a:extLst>
              <a:ext uri="{FF2B5EF4-FFF2-40B4-BE49-F238E27FC236}">
                <a16:creationId xmlns:a16="http://schemas.microsoft.com/office/drawing/2014/main" id="{EA816831-0938-494D-BF5C-31412838620B}"/>
              </a:ext>
            </a:extLst>
          </p:cNvPr>
          <p:cNvSpPr txBox="1">
            <a:spLocks/>
          </p:cNvSpPr>
          <p:nvPr/>
        </p:nvSpPr>
        <p:spPr bwMode="black">
          <a:xfrm>
            <a:off x="710242" y="4373701"/>
            <a:ext cx="2650971" cy="1625801"/>
          </a:xfrm>
          <a:prstGeom prst="rect">
            <a:avLst/>
          </a:prstGeom>
          <a:solidFill>
            <a:srgbClr val="FFFFFF"/>
          </a:solidFill>
          <a:ln w="31750" cap="sq">
            <a:solidFill>
              <a:srgbClr val="404040"/>
            </a:solidFill>
            <a:miter lim="800000"/>
          </a:ln>
        </p:spPr>
        <p:txBody>
          <a:bodyPr vert="horz" lIns="182880" tIns="182880" rIns="182880" bIns="182880" rtlCol="0" anchor="ctr">
            <a:normAutofit fontScale="925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lvl="0" defTabSz="457200">
              <a:lnSpc>
                <a:spcPct val="100000"/>
              </a:lnSpc>
              <a:spcBef>
                <a:spcPts val="0"/>
              </a:spcBef>
            </a:pPr>
            <a:r>
              <a:rPr lang="en-US" sz="2200" i="1" u="sng" cap="none" spc="0" dirty="0">
                <a:solidFill>
                  <a:srgbClr val="000000">
                    <a:lumMod val="65000"/>
                    <a:lumOff val="35000"/>
                  </a:srgbClr>
                </a:solidFill>
                <a:ea typeface="+mn-ea"/>
                <a:cs typeface="+mn-cs"/>
              </a:rPr>
              <a:t>Nov. 4, 2020</a:t>
            </a:r>
            <a:endParaRPr lang="en-US" sz="2200" i="1" u="sng" cap="none" spc="0" baseline="30000" dirty="0">
              <a:solidFill>
                <a:srgbClr val="000000">
                  <a:lumMod val="65000"/>
                  <a:lumOff val="35000"/>
                </a:srgbClr>
              </a:solidFill>
              <a:ea typeface="+mn-ea"/>
              <a:cs typeface="+mn-cs"/>
            </a:endParaRPr>
          </a:p>
          <a:p>
            <a:pPr lvl="0" defTabSz="457200">
              <a:lnSpc>
                <a:spcPct val="100000"/>
              </a:lnSpc>
              <a:spcBef>
                <a:spcPts val="0"/>
              </a:spcBef>
            </a:pPr>
            <a:endParaRPr lang="en-US" sz="2200" i="1" u="sng" cap="none" spc="0" baseline="30000" dirty="0">
              <a:solidFill>
                <a:srgbClr val="000000">
                  <a:lumMod val="65000"/>
                  <a:lumOff val="35000"/>
                </a:srgbClr>
              </a:solidFill>
              <a:ea typeface="+mn-ea"/>
              <a:cs typeface="+mn-cs"/>
            </a:endParaRPr>
          </a:p>
          <a:p>
            <a:pPr lvl="0" algn="l" defTabSz="457200">
              <a:lnSpc>
                <a:spcPct val="100000"/>
              </a:lnSpc>
              <a:spcBef>
                <a:spcPts val="0"/>
              </a:spcBef>
            </a:pPr>
            <a:r>
              <a:rPr lang="en-US" sz="1800" i="1" cap="none" spc="0" dirty="0">
                <a:solidFill>
                  <a:srgbClr val="000000">
                    <a:lumMod val="65000"/>
                    <a:lumOff val="35000"/>
                  </a:srgbClr>
                </a:solidFill>
                <a:ea typeface="+mn-ea"/>
                <a:cs typeface="+mn-cs"/>
              </a:rPr>
              <a:t>Municipalities and counties are prohibited from creating their own bans </a:t>
            </a:r>
          </a:p>
        </p:txBody>
      </p:sp>
      <p:sp>
        <p:nvSpPr>
          <p:cNvPr id="19" name="Title 1">
            <a:extLst>
              <a:ext uri="{FF2B5EF4-FFF2-40B4-BE49-F238E27FC236}">
                <a16:creationId xmlns:a16="http://schemas.microsoft.com/office/drawing/2014/main" id="{E437D910-B7FB-44B5-BB8A-452E84B0136D}"/>
              </a:ext>
            </a:extLst>
          </p:cNvPr>
          <p:cNvSpPr txBox="1">
            <a:spLocks/>
          </p:cNvSpPr>
          <p:nvPr/>
        </p:nvSpPr>
        <p:spPr bwMode="black">
          <a:xfrm>
            <a:off x="2507727" y="1515486"/>
            <a:ext cx="4810791" cy="2503854"/>
          </a:xfrm>
          <a:prstGeom prst="rect">
            <a:avLst/>
          </a:prstGeom>
          <a:solidFill>
            <a:srgbClr val="FFFFFF"/>
          </a:solidFill>
          <a:ln w="31750" cap="sq">
            <a:solidFill>
              <a:srgbClr val="404040"/>
            </a:solidFill>
            <a:miter lim="800000"/>
          </a:ln>
        </p:spPr>
        <p:txBody>
          <a:bodyPr vert="horz" lIns="182880" tIns="182880" rIns="182880" bIns="182880" rtlCol="0" anchor="ctr">
            <a:normAutofit fontScale="92500" lnSpcReduction="2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lvl="0" defTabSz="457200">
              <a:lnSpc>
                <a:spcPct val="100000"/>
              </a:lnSpc>
              <a:spcBef>
                <a:spcPts val="0"/>
              </a:spcBef>
            </a:pPr>
            <a:r>
              <a:rPr lang="en-US" sz="2200" i="1" u="sng" cap="none" spc="0" dirty="0">
                <a:solidFill>
                  <a:srgbClr val="000000">
                    <a:lumMod val="65000"/>
                    <a:lumOff val="35000"/>
                  </a:srgbClr>
                </a:solidFill>
                <a:ea typeface="+mn-ea"/>
                <a:cs typeface="+mn-cs"/>
              </a:rPr>
              <a:t>May 2021</a:t>
            </a:r>
            <a:endParaRPr lang="en-US" sz="2200" i="1" u="sng" cap="none" spc="0" baseline="30000" dirty="0">
              <a:solidFill>
                <a:srgbClr val="000000">
                  <a:lumMod val="65000"/>
                  <a:lumOff val="35000"/>
                </a:srgbClr>
              </a:solidFill>
              <a:ea typeface="+mn-ea"/>
              <a:cs typeface="+mn-cs"/>
            </a:endParaRPr>
          </a:p>
          <a:p>
            <a:pPr lvl="0" defTabSz="457200">
              <a:lnSpc>
                <a:spcPct val="100000"/>
              </a:lnSpc>
              <a:spcBef>
                <a:spcPts val="0"/>
              </a:spcBef>
            </a:pPr>
            <a:endParaRPr lang="en-US" sz="2200" i="1" u="sng" cap="none" spc="0" baseline="30000" dirty="0">
              <a:solidFill>
                <a:srgbClr val="000000">
                  <a:lumMod val="65000"/>
                  <a:lumOff val="35000"/>
                </a:srgbClr>
              </a:solidFill>
              <a:ea typeface="+mn-ea"/>
              <a:cs typeface="+mn-cs"/>
            </a:endParaRPr>
          </a:p>
          <a:p>
            <a:pPr lvl="0" algn="l" defTabSz="457200">
              <a:lnSpc>
                <a:spcPct val="100000"/>
              </a:lnSpc>
              <a:spcBef>
                <a:spcPts val="0"/>
              </a:spcBef>
            </a:pPr>
            <a:r>
              <a:rPr lang="en-US" sz="1800" i="1" cap="none" spc="0" dirty="0">
                <a:solidFill>
                  <a:srgbClr val="000000">
                    <a:lumMod val="65000"/>
                    <a:lumOff val="35000"/>
                  </a:srgbClr>
                </a:solidFill>
                <a:ea typeface="+mn-ea"/>
                <a:cs typeface="+mn-cs"/>
              </a:rPr>
              <a:t>DOS and DEP establish a program to educate businesses about the law and NJCC establishes a program to educate the public</a:t>
            </a:r>
          </a:p>
          <a:p>
            <a:pPr marL="285750" lvl="0" indent="-285750" algn="l" defTabSz="457200">
              <a:lnSpc>
                <a:spcPct val="100000"/>
              </a:lnSpc>
              <a:spcBef>
                <a:spcPts val="0"/>
              </a:spcBef>
              <a:buFontTx/>
              <a:buChar char="-"/>
            </a:pPr>
            <a:endParaRPr lang="en-US" sz="1800" i="1" cap="none" spc="0" dirty="0">
              <a:solidFill>
                <a:srgbClr val="000000">
                  <a:lumMod val="65000"/>
                  <a:lumOff val="35000"/>
                </a:srgbClr>
              </a:solidFill>
              <a:ea typeface="+mn-ea"/>
              <a:cs typeface="+mn-cs"/>
            </a:endParaRPr>
          </a:p>
          <a:p>
            <a:pPr lvl="0" defTabSz="457200">
              <a:lnSpc>
                <a:spcPct val="100000"/>
              </a:lnSpc>
              <a:spcBef>
                <a:spcPts val="0"/>
              </a:spcBef>
            </a:pPr>
            <a:r>
              <a:rPr lang="en-US" sz="2200" u="sng" cap="none" spc="0" dirty="0">
                <a:solidFill>
                  <a:srgbClr val="000000"/>
                </a:solidFill>
                <a:ea typeface="+mn-ea"/>
                <a:cs typeface="+mn-cs"/>
              </a:rPr>
              <a:t>Nov. 4, 2021</a:t>
            </a:r>
            <a:endParaRPr lang="en-US" sz="2200" u="sng" cap="none" spc="0" baseline="30000" dirty="0">
              <a:solidFill>
                <a:srgbClr val="000000"/>
              </a:solidFill>
              <a:ea typeface="+mn-ea"/>
              <a:cs typeface="+mn-cs"/>
            </a:endParaRPr>
          </a:p>
          <a:p>
            <a:pPr lvl="0" defTabSz="457200">
              <a:lnSpc>
                <a:spcPct val="100000"/>
              </a:lnSpc>
              <a:spcBef>
                <a:spcPts val="0"/>
              </a:spcBef>
            </a:pPr>
            <a:endParaRPr lang="en-US" sz="2200" u="sng" cap="none" spc="0" baseline="30000" dirty="0">
              <a:solidFill>
                <a:srgbClr val="000000"/>
              </a:solidFill>
              <a:ea typeface="+mn-ea"/>
              <a:cs typeface="+mn-cs"/>
            </a:endParaRPr>
          </a:p>
          <a:p>
            <a:pPr lvl="0" algn="l" defTabSz="457200">
              <a:lnSpc>
                <a:spcPct val="100000"/>
              </a:lnSpc>
              <a:spcBef>
                <a:spcPts val="0"/>
              </a:spcBef>
            </a:pPr>
            <a:r>
              <a:rPr lang="en-US" sz="1800" cap="none" spc="0" dirty="0">
                <a:solidFill>
                  <a:srgbClr val="000000"/>
                </a:solidFill>
                <a:ea typeface="+mn-ea"/>
                <a:cs typeface="+mn-cs"/>
              </a:rPr>
              <a:t>Plastic straws provided only upon request enacted Statewide</a:t>
            </a:r>
          </a:p>
        </p:txBody>
      </p:sp>
      <p:sp>
        <p:nvSpPr>
          <p:cNvPr id="20" name="Title 1">
            <a:extLst>
              <a:ext uri="{FF2B5EF4-FFF2-40B4-BE49-F238E27FC236}">
                <a16:creationId xmlns:a16="http://schemas.microsoft.com/office/drawing/2014/main" id="{27D1B643-4D13-44B1-8FCD-9B7330132C25}"/>
              </a:ext>
            </a:extLst>
          </p:cNvPr>
          <p:cNvSpPr txBox="1">
            <a:spLocks/>
          </p:cNvSpPr>
          <p:nvPr/>
        </p:nvSpPr>
        <p:spPr bwMode="black">
          <a:xfrm>
            <a:off x="4659402" y="4377435"/>
            <a:ext cx="6130524" cy="2357319"/>
          </a:xfrm>
          <a:prstGeom prst="rect">
            <a:avLst/>
          </a:prstGeom>
          <a:solidFill>
            <a:srgbClr val="FFFFFF"/>
          </a:solidFill>
          <a:ln w="31750" cap="sq">
            <a:solidFill>
              <a:srgbClr val="404040"/>
            </a:solidFill>
            <a:miter lim="800000"/>
          </a:ln>
        </p:spPr>
        <p:txBody>
          <a:bodyPr vert="horz" lIns="182880" tIns="182880" rIns="182880" bIns="182880" rtlCol="0" anchor="ctr">
            <a:normAutofit fontScale="92500" lnSpcReduction="2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lvl="0" defTabSz="457200">
              <a:lnSpc>
                <a:spcPct val="100000"/>
              </a:lnSpc>
              <a:spcBef>
                <a:spcPts val="0"/>
              </a:spcBef>
            </a:pPr>
            <a:r>
              <a:rPr lang="en-US" sz="2400" u="sng" cap="none" spc="0" dirty="0">
                <a:solidFill>
                  <a:srgbClr val="000000"/>
                </a:solidFill>
                <a:ea typeface="+mn-ea"/>
                <a:cs typeface="+mn-cs"/>
              </a:rPr>
              <a:t>May 4, 2022</a:t>
            </a:r>
          </a:p>
          <a:p>
            <a:pPr lvl="0" defTabSz="457200">
              <a:lnSpc>
                <a:spcPct val="100000"/>
              </a:lnSpc>
              <a:spcBef>
                <a:spcPts val="0"/>
              </a:spcBef>
            </a:pPr>
            <a:endParaRPr lang="en-US" sz="2400" u="sng" cap="none" spc="0" baseline="30000" dirty="0">
              <a:solidFill>
                <a:srgbClr val="000000"/>
              </a:solidFill>
              <a:ea typeface="+mn-ea"/>
              <a:cs typeface="+mn-cs"/>
            </a:endParaRPr>
          </a:p>
          <a:p>
            <a:pPr lvl="0" algn="l" defTabSz="457200">
              <a:lnSpc>
                <a:spcPct val="100000"/>
              </a:lnSpc>
              <a:spcBef>
                <a:spcPts val="0"/>
              </a:spcBef>
            </a:pPr>
            <a:r>
              <a:rPr lang="en-US" sz="1800" cap="none" spc="0" dirty="0">
                <a:solidFill>
                  <a:srgbClr val="000000"/>
                </a:solidFill>
                <a:ea typeface="+mn-ea"/>
                <a:cs typeface="+mn-cs"/>
              </a:rPr>
              <a:t>Single use plastic bags are banned, Paper bags are banned from grocery stores ≥2500 sq. ft., Polystyrene food service products are banned</a:t>
            </a:r>
          </a:p>
          <a:p>
            <a:pPr lvl="0" algn="l" defTabSz="457200">
              <a:lnSpc>
                <a:spcPct val="100000"/>
              </a:lnSpc>
              <a:spcBef>
                <a:spcPts val="0"/>
              </a:spcBef>
            </a:pPr>
            <a:endParaRPr lang="en-US" sz="1800" cap="none" spc="0" dirty="0">
              <a:solidFill>
                <a:srgbClr val="000000"/>
              </a:solidFill>
              <a:ea typeface="+mn-ea"/>
              <a:cs typeface="+mn-cs"/>
            </a:endParaRPr>
          </a:p>
          <a:p>
            <a:pPr lvl="0" algn="l" defTabSz="457200">
              <a:lnSpc>
                <a:spcPct val="100000"/>
              </a:lnSpc>
              <a:spcBef>
                <a:spcPts val="0"/>
              </a:spcBef>
            </a:pPr>
            <a:r>
              <a:rPr lang="en-US" sz="1800" cap="none" spc="0" dirty="0">
                <a:solidFill>
                  <a:srgbClr val="000000"/>
                </a:solidFill>
                <a:ea typeface="+mn-ea"/>
                <a:cs typeface="+mn-cs"/>
              </a:rPr>
              <a:t>DEP, municipalities, and any other entity certified pursuant to the “County Environmental Health Act” shall be able to enforce this law and institute penalties to violators of this Act</a:t>
            </a:r>
          </a:p>
        </p:txBody>
      </p:sp>
      <p:sp>
        <p:nvSpPr>
          <p:cNvPr id="21" name="Title 1">
            <a:extLst>
              <a:ext uri="{FF2B5EF4-FFF2-40B4-BE49-F238E27FC236}">
                <a16:creationId xmlns:a16="http://schemas.microsoft.com/office/drawing/2014/main" id="{EB2F3DEA-FE91-4894-969C-E1A935258CE3}"/>
              </a:ext>
            </a:extLst>
          </p:cNvPr>
          <p:cNvSpPr txBox="1">
            <a:spLocks/>
          </p:cNvSpPr>
          <p:nvPr/>
        </p:nvSpPr>
        <p:spPr bwMode="black">
          <a:xfrm>
            <a:off x="8669952" y="1523438"/>
            <a:ext cx="3360375" cy="2503854"/>
          </a:xfrm>
          <a:prstGeom prst="rect">
            <a:avLst/>
          </a:prstGeom>
          <a:solidFill>
            <a:srgbClr val="FFFFFF"/>
          </a:solidFill>
          <a:ln w="31750" cap="sq">
            <a:solidFill>
              <a:srgbClr val="404040"/>
            </a:solidFill>
            <a:miter lim="800000"/>
          </a:ln>
        </p:spPr>
        <p:txBody>
          <a:bodyPr vert="horz" lIns="182880" tIns="182880" rIns="182880" bIns="182880" rtlCol="0" anchor="ctr">
            <a:normAutofit fontScale="925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lvl="0" defTabSz="457200">
              <a:lnSpc>
                <a:spcPct val="100000"/>
              </a:lnSpc>
              <a:spcBef>
                <a:spcPts val="0"/>
              </a:spcBef>
            </a:pPr>
            <a:r>
              <a:rPr lang="en-US" sz="2000" u="sng" cap="none" spc="0" dirty="0">
                <a:solidFill>
                  <a:srgbClr val="000000"/>
                </a:solidFill>
                <a:ea typeface="+mn-ea"/>
                <a:cs typeface="+mn-cs"/>
              </a:rPr>
              <a:t>May 4, 2024</a:t>
            </a:r>
          </a:p>
          <a:p>
            <a:pPr lvl="0" defTabSz="457200">
              <a:lnSpc>
                <a:spcPct val="100000"/>
              </a:lnSpc>
              <a:spcBef>
                <a:spcPts val="0"/>
              </a:spcBef>
            </a:pPr>
            <a:endParaRPr lang="en-US" sz="2000" u="sng" cap="none" spc="0" baseline="30000" dirty="0">
              <a:solidFill>
                <a:srgbClr val="000000"/>
              </a:solidFill>
              <a:ea typeface="+mn-ea"/>
              <a:cs typeface="+mn-cs"/>
            </a:endParaRPr>
          </a:p>
          <a:p>
            <a:pPr lvl="0" algn="l" defTabSz="457200">
              <a:lnSpc>
                <a:spcPct val="100000"/>
              </a:lnSpc>
              <a:spcBef>
                <a:spcPts val="0"/>
              </a:spcBef>
            </a:pPr>
            <a:r>
              <a:rPr lang="en-US" sz="1800" cap="none" spc="0" dirty="0">
                <a:solidFill>
                  <a:srgbClr val="000000"/>
                </a:solidFill>
                <a:ea typeface="+mn-ea"/>
                <a:cs typeface="+mn-cs"/>
              </a:rPr>
              <a:t>Two-year exemption for the polystyrene products previously exempted ends </a:t>
            </a:r>
          </a:p>
          <a:p>
            <a:pPr lvl="0" algn="l" defTabSz="457200">
              <a:lnSpc>
                <a:spcPct val="100000"/>
              </a:lnSpc>
              <a:spcBef>
                <a:spcPts val="0"/>
              </a:spcBef>
            </a:pPr>
            <a:endParaRPr lang="en-US" sz="1800" cap="none" spc="0" dirty="0">
              <a:solidFill>
                <a:srgbClr val="000000"/>
              </a:solidFill>
              <a:ea typeface="+mn-ea"/>
              <a:cs typeface="+mn-cs"/>
            </a:endParaRPr>
          </a:p>
          <a:p>
            <a:pPr lvl="0" algn="l" defTabSz="457200">
              <a:lnSpc>
                <a:spcPct val="100000"/>
              </a:lnSpc>
              <a:spcBef>
                <a:spcPts val="0"/>
              </a:spcBef>
            </a:pPr>
            <a:r>
              <a:rPr lang="en-US" sz="1800" cap="none" spc="0" dirty="0">
                <a:solidFill>
                  <a:srgbClr val="000000"/>
                </a:solidFill>
                <a:ea typeface="+mn-ea"/>
                <a:cs typeface="+mn-cs"/>
              </a:rPr>
              <a:t>The department may waive the polystyrene provisions for a period not to exceed one year</a:t>
            </a:r>
          </a:p>
        </p:txBody>
      </p:sp>
      <p:sp>
        <p:nvSpPr>
          <p:cNvPr id="13" name="Isosceles Triangle 12">
            <a:extLst>
              <a:ext uri="{FF2B5EF4-FFF2-40B4-BE49-F238E27FC236}">
                <a16:creationId xmlns:a16="http://schemas.microsoft.com/office/drawing/2014/main" id="{3E5AE84D-46A3-4E7A-9D4F-2F7D6A038361}"/>
              </a:ext>
            </a:extLst>
          </p:cNvPr>
          <p:cNvSpPr/>
          <p:nvPr/>
        </p:nvSpPr>
        <p:spPr>
          <a:xfrm rot="5400000">
            <a:off x="11632514" y="4129955"/>
            <a:ext cx="179600" cy="147304"/>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17718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2CD4-CD08-4D54-BA74-B3D1DAE73F0A}"/>
              </a:ext>
            </a:extLst>
          </p:cNvPr>
          <p:cNvSpPr>
            <a:spLocks noGrp="1"/>
          </p:cNvSpPr>
          <p:nvPr>
            <p:ph type="title"/>
          </p:nvPr>
        </p:nvSpPr>
        <p:spPr/>
        <p:txBody>
          <a:bodyPr/>
          <a:lstStyle/>
          <a:p>
            <a:r>
              <a:rPr lang="en-US" dirty="0"/>
              <a:t>Businesses IMPACTED</a:t>
            </a:r>
          </a:p>
        </p:txBody>
      </p:sp>
      <p:graphicFrame>
        <p:nvGraphicFramePr>
          <p:cNvPr id="4" name="Table 4">
            <a:extLst>
              <a:ext uri="{FF2B5EF4-FFF2-40B4-BE49-F238E27FC236}">
                <a16:creationId xmlns:a16="http://schemas.microsoft.com/office/drawing/2014/main" id="{24A6E172-1623-45ED-A337-EC77FB336BD8}"/>
              </a:ext>
            </a:extLst>
          </p:cNvPr>
          <p:cNvGraphicFramePr>
            <a:graphicFrameLocks noGrp="1"/>
          </p:cNvGraphicFramePr>
          <p:nvPr>
            <p:ph idx="1"/>
            <p:extLst>
              <p:ext uri="{D42A27DB-BD31-4B8C-83A1-F6EECF244321}">
                <p14:modId xmlns:p14="http://schemas.microsoft.com/office/powerpoint/2010/main" val="3335420861"/>
              </p:ext>
            </p:extLst>
          </p:nvPr>
        </p:nvGraphicFramePr>
        <p:xfrm>
          <a:off x="426720" y="2495303"/>
          <a:ext cx="11338560" cy="3977640"/>
        </p:xfrm>
        <a:graphic>
          <a:graphicData uri="http://schemas.openxmlformats.org/drawingml/2006/table">
            <a:tbl>
              <a:tblPr firstRow="1" bandRow="1">
                <a:tableStyleId>{74C1A8A3-306A-4EB7-A6B1-4F7E0EB9C5D6}</a:tableStyleId>
              </a:tblPr>
              <a:tblGrid>
                <a:gridCol w="2267712">
                  <a:extLst>
                    <a:ext uri="{9D8B030D-6E8A-4147-A177-3AD203B41FA5}">
                      <a16:colId xmlns:a16="http://schemas.microsoft.com/office/drawing/2014/main" val="542536697"/>
                    </a:ext>
                  </a:extLst>
                </a:gridCol>
                <a:gridCol w="2267712">
                  <a:extLst>
                    <a:ext uri="{9D8B030D-6E8A-4147-A177-3AD203B41FA5}">
                      <a16:colId xmlns:a16="http://schemas.microsoft.com/office/drawing/2014/main" val="4103609206"/>
                    </a:ext>
                  </a:extLst>
                </a:gridCol>
                <a:gridCol w="2267712">
                  <a:extLst>
                    <a:ext uri="{9D8B030D-6E8A-4147-A177-3AD203B41FA5}">
                      <a16:colId xmlns:a16="http://schemas.microsoft.com/office/drawing/2014/main" val="3769039279"/>
                    </a:ext>
                  </a:extLst>
                </a:gridCol>
                <a:gridCol w="2267712">
                  <a:extLst>
                    <a:ext uri="{9D8B030D-6E8A-4147-A177-3AD203B41FA5}">
                      <a16:colId xmlns:a16="http://schemas.microsoft.com/office/drawing/2014/main" val="3769373868"/>
                    </a:ext>
                  </a:extLst>
                </a:gridCol>
                <a:gridCol w="2267712">
                  <a:extLst>
                    <a:ext uri="{9D8B030D-6E8A-4147-A177-3AD203B41FA5}">
                      <a16:colId xmlns:a16="http://schemas.microsoft.com/office/drawing/2014/main" val="3478253863"/>
                    </a:ext>
                  </a:extLst>
                </a:gridCol>
              </a:tblGrid>
              <a:tr h="370840">
                <a:tc>
                  <a:txBody>
                    <a:bodyPr/>
                    <a:lstStyle/>
                    <a:p>
                      <a:pPr algn="ctr"/>
                      <a:r>
                        <a:rPr lang="en-US" dirty="0"/>
                        <a:t>Business Type</a:t>
                      </a:r>
                    </a:p>
                  </a:txBody>
                  <a:tcPr/>
                </a:tc>
                <a:tc>
                  <a:txBody>
                    <a:bodyPr/>
                    <a:lstStyle/>
                    <a:p>
                      <a:pPr algn="ctr"/>
                      <a:r>
                        <a:rPr lang="en-US" dirty="0"/>
                        <a:t>Plastic Bag Banned</a:t>
                      </a:r>
                    </a:p>
                  </a:txBody>
                  <a:tcPr/>
                </a:tc>
                <a:tc>
                  <a:txBody>
                    <a:bodyPr/>
                    <a:lstStyle/>
                    <a:p>
                      <a:pPr algn="ctr"/>
                      <a:r>
                        <a:rPr lang="en-US" dirty="0"/>
                        <a:t>Paper Bag Banned</a:t>
                      </a:r>
                    </a:p>
                  </a:txBody>
                  <a:tcPr/>
                </a:tc>
                <a:tc>
                  <a:txBody>
                    <a:bodyPr/>
                    <a:lstStyle/>
                    <a:p>
                      <a:pPr algn="ctr"/>
                      <a:r>
                        <a:rPr lang="en-US" dirty="0"/>
                        <a:t>Polystyrene Banned</a:t>
                      </a:r>
                    </a:p>
                  </a:txBody>
                  <a:tcPr/>
                </a:tc>
                <a:tc>
                  <a:txBody>
                    <a:bodyPr/>
                    <a:lstStyle/>
                    <a:p>
                      <a:pPr algn="ctr"/>
                      <a:r>
                        <a:rPr lang="en-US" dirty="0"/>
                        <a:t>Plastic Straws by Request</a:t>
                      </a:r>
                    </a:p>
                  </a:txBody>
                  <a:tcPr/>
                </a:tc>
                <a:extLst>
                  <a:ext uri="{0D108BD9-81ED-4DB2-BD59-A6C34878D82A}">
                    <a16:rowId xmlns:a16="http://schemas.microsoft.com/office/drawing/2014/main" val="4139488387"/>
                  </a:ext>
                </a:extLst>
              </a:tr>
              <a:tr h="370840">
                <a:tc>
                  <a:txBody>
                    <a:bodyPr/>
                    <a:lstStyle/>
                    <a:p>
                      <a:pPr algn="ctr"/>
                      <a:r>
                        <a:rPr lang="en-US" dirty="0"/>
                        <a:t>Restaurant</a:t>
                      </a:r>
                    </a:p>
                  </a:txBody>
                  <a:tcPr/>
                </a:tc>
                <a:tc>
                  <a:txBody>
                    <a:bodyPr/>
                    <a:lstStyle/>
                    <a:p>
                      <a:pPr algn="ctr"/>
                      <a:r>
                        <a:rPr lang="en-US" dirty="0"/>
                        <a:t>X</a:t>
                      </a:r>
                    </a:p>
                  </a:txBody>
                  <a:tcPr/>
                </a:tc>
                <a:tc>
                  <a:txBody>
                    <a:bodyPr/>
                    <a:lstStyle/>
                    <a:p>
                      <a:pPr algn="ctr"/>
                      <a:endParaRPr lang="en-US"/>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2308306757"/>
                  </a:ext>
                </a:extLst>
              </a:tr>
              <a:tr h="370840">
                <a:tc>
                  <a:txBody>
                    <a:bodyPr/>
                    <a:lstStyle/>
                    <a:p>
                      <a:pPr algn="ctr"/>
                      <a:r>
                        <a:rPr lang="en-US" dirty="0"/>
                        <a:t>Café</a:t>
                      </a:r>
                    </a:p>
                  </a:txBody>
                  <a:tcPr/>
                </a:tc>
                <a:tc>
                  <a:txBody>
                    <a:bodyPr/>
                    <a:lstStyle/>
                    <a:p>
                      <a:pPr algn="ctr"/>
                      <a:r>
                        <a:rPr lang="en-US" dirty="0"/>
                        <a:t>X</a:t>
                      </a:r>
                    </a:p>
                  </a:txBody>
                  <a:tcPr/>
                </a:tc>
                <a:tc>
                  <a:txBody>
                    <a:bodyPr/>
                    <a:lstStyle/>
                    <a:p>
                      <a:pPr algn="ctr"/>
                      <a:endParaRPr lang="en-US"/>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187627163"/>
                  </a:ext>
                </a:extLst>
              </a:tr>
              <a:tr h="370840">
                <a:tc>
                  <a:txBody>
                    <a:bodyPr/>
                    <a:lstStyle/>
                    <a:p>
                      <a:pPr algn="ctr"/>
                      <a:r>
                        <a:rPr lang="en-US" dirty="0"/>
                        <a:t>Delicatessen</a:t>
                      </a:r>
                    </a:p>
                  </a:txBody>
                  <a:tcPr/>
                </a:tc>
                <a:tc>
                  <a:txBody>
                    <a:bodyPr/>
                    <a:lstStyle/>
                    <a:p>
                      <a:pPr algn="ctr"/>
                      <a:r>
                        <a:rPr lang="en-US" dirty="0"/>
                        <a:t>X</a:t>
                      </a:r>
                    </a:p>
                  </a:txBody>
                  <a:tcPr/>
                </a:tc>
                <a:tc>
                  <a:txBody>
                    <a:bodyPr/>
                    <a:lstStyle/>
                    <a:p>
                      <a:pPr algn="ctr"/>
                      <a:endParaRPr lang="en-US"/>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2024948584"/>
                  </a:ext>
                </a:extLst>
              </a:tr>
              <a:tr h="370840">
                <a:tc>
                  <a:txBody>
                    <a:bodyPr/>
                    <a:lstStyle/>
                    <a:p>
                      <a:pPr algn="ctr"/>
                      <a:r>
                        <a:rPr lang="en-US" dirty="0"/>
                        <a:t>Grocery≥2500 sq. ft.</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tc>
                  <a:txBody>
                    <a:bodyPr/>
                    <a:lstStyle/>
                    <a:p>
                      <a:pPr algn="ctr"/>
                      <a:endParaRPr lang="en-US" dirty="0"/>
                    </a:p>
                  </a:txBody>
                  <a:tcPr/>
                </a:tc>
                <a:extLst>
                  <a:ext uri="{0D108BD9-81ED-4DB2-BD59-A6C34878D82A}">
                    <a16:rowId xmlns:a16="http://schemas.microsoft.com/office/drawing/2014/main" val="2121647267"/>
                  </a:ext>
                </a:extLst>
              </a:tr>
              <a:tr h="370840">
                <a:tc>
                  <a:txBody>
                    <a:bodyPr/>
                    <a:lstStyle/>
                    <a:p>
                      <a:pPr algn="ctr"/>
                      <a:r>
                        <a:rPr lang="en-US" dirty="0"/>
                        <a:t>Grocery&lt;2500 sq. ft.</a:t>
                      </a:r>
                    </a:p>
                  </a:txBody>
                  <a:tcPr/>
                </a:tc>
                <a:tc>
                  <a:txBody>
                    <a:bodyPr/>
                    <a:lstStyle/>
                    <a:p>
                      <a:pPr algn="ctr"/>
                      <a:r>
                        <a:rPr lang="en-US" dirty="0"/>
                        <a:t>X</a:t>
                      </a:r>
                    </a:p>
                  </a:txBody>
                  <a:tcPr/>
                </a:tc>
                <a:tc>
                  <a:txBody>
                    <a:bodyPr/>
                    <a:lstStyle/>
                    <a:p>
                      <a:pPr algn="ctr"/>
                      <a:endParaRPr lang="en-US"/>
                    </a:p>
                  </a:txBody>
                  <a:tcPr/>
                </a:tc>
                <a:tc>
                  <a:txBody>
                    <a:bodyPr/>
                    <a:lstStyle/>
                    <a:p>
                      <a:pPr algn="ctr"/>
                      <a:r>
                        <a:rPr lang="en-US" dirty="0"/>
                        <a:t>X</a:t>
                      </a:r>
                    </a:p>
                  </a:txBody>
                  <a:tcPr/>
                </a:tc>
                <a:tc>
                  <a:txBody>
                    <a:bodyPr/>
                    <a:lstStyle/>
                    <a:p>
                      <a:pPr algn="ctr"/>
                      <a:endParaRPr lang="en-US" dirty="0"/>
                    </a:p>
                  </a:txBody>
                  <a:tcPr/>
                </a:tc>
                <a:extLst>
                  <a:ext uri="{0D108BD9-81ED-4DB2-BD59-A6C34878D82A}">
                    <a16:rowId xmlns:a16="http://schemas.microsoft.com/office/drawing/2014/main" val="444901892"/>
                  </a:ext>
                </a:extLst>
              </a:tr>
              <a:tr h="370840">
                <a:tc>
                  <a:txBody>
                    <a:bodyPr/>
                    <a:lstStyle/>
                    <a:p>
                      <a:pPr algn="ctr"/>
                      <a:r>
                        <a:rPr lang="en-US" dirty="0"/>
                        <a:t>Coffee Shop</a:t>
                      </a:r>
                    </a:p>
                  </a:txBody>
                  <a:tcPr/>
                </a:tc>
                <a:tc>
                  <a:txBody>
                    <a:bodyPr/>
                    <a:lstStyle/>
                    <a:p>
                      <a:pPr algn="ctr"/>
                      <a:r>
                        <a:rPr lang="en-US" dirty="0"/>
                        <a:t>X</a:t>
                      </a:r>
                    </a:p>
                  </a:txBody>
                  <a:tcPr/>
                </a:tc>
                <a:tc>
                  <a:txBody>
                    <a:bodyPr/>
                    <a:lstStyle/>
                    <a:p>
                      <a:pPr algn="ctr"/>
                      <a:endParaRPr lang="en-US"/>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726755201"/>
                  </a:ext>
                </a:extLst>
              </a:tr>
              <a:tr h="370840">
                <a:tc>
                  <a:txBody>
                    <a:bodyPr/>
                    <a:lstStyle/>
                    <a:p>
                      <a:pPr algn="ctr"/>
                      <a:r>
                        <a:rPr lang="en-US" dirty="0"/>
                        <a:t>Convenience Store</a:t>
                      </a:r>
                    </a:p>
                  </a:txBody>
                  <a:tcPr/>
                </a:tc>
                <a:tc>
                  <a:txBody>
                    <a:bodyPr/>
                    <a:lstStyle/>
                    <a:p>
                      <a:pPr algn="ctr"/>
                      <a:r>
                        <a:rPr lang="en-US" dirty="0"/>
                        <a:t>X</a:t>
                      </a:r>
                    </a:p>
                  </a:txBody>
                  <a:tcPr/>
                </a:tc>
                <a:tc>
                  <a:txBody>
                    <a:bodyPr/>
                    <a:lstStyle/>
                    <a:p>
                      <a:pPr algn="ctr"/>
                      <a:endParaRPr lang="en-US"/>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2046561553"/>
                  </a:ext>
                </a:extLst>
              </a:tr>
              <a:tr h="370840">
                <a:tc>
                  <a:txBody>
                    <a:bodyPr/>
                    <a:lstStyle/>
                    <a:p>
                      <a:pPr algn="ctr"/>
                      <a:r>
                        <a:rPr lang="en-US" dirty="0"/>
                        <a:t>Vending Truck or Cart</a:t>
                      </a:r>
                    </a:p>
                  </a:txBody>
                  <a:tcPr/>
                </a:tc>
                <a:tc>
                  <a:txBody>
                    <a:bodyPr/>
                    <a:lstStyle/>
                    <a:p>
                      <a:pPr algn="ctr"/>
                      <a:r>
                        <a:rPr lang="en-US" dirty="0"/>
                        <a:t>X</a:t>
                      </a:r>
                    </a:p>
                  </a:txBody>
                  <a:tcPr/>
                </a:tc>
                <a:tc>
                  <a:txBody>
                    <a:bodyPr/>
                    <a:lstStyle/>
                    <a:p>
                      <a:pPr algn="ctr"/>
                      <a:endParaRPr lang="en-US"/>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2012761909"/>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Food Truck</a:t>
                      </a:r>
                    </a:p>
                  </a:txBody>
                  <a:tcPr/>
                </a:tc>
                <a:tc>
                  <a:txBody>
                    <a:bodyPr/>
                    <a:lstStyle/>
                    <a:p>
                      <a:pPr algn="ctr"/>
                      <a:r>
                        <a:rPr lang="en-US" dirty="0"/>
                        <a:t>X</a:t>
                      </a:r>
                    </a:p>
                  </a:txBody>
                  <a:tcPr/>
                </a:tc>
                <a:tc>
                  <a:txBody>
                    <a:bodyPr/>
                    <a:lstStyle/>
                    <a:p>
                      <a:pPr algn="ctr"/>
                      <a:endParaRPr lang="en-US"/>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3362216527"/>
                  </a:ext>
                </a:extLst>
              </a:tr>
            </a:tbl>
          </a:graphicData>
        </a:graphic>
      </p:graphicFrame>
    </p:spTree>
    <p:extLst>
      <p:ext uri="{BB962C8B-B14F-4D97-AF65-F5344CB8AC3E}">
        <p14:creationId xmlns:p14="http://schemas.microsoft.com/office/powerpoint/2010/main" val="508723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19FD26-E3B0-42D2-8E71-F9C7148F18D8}"/>
              </a:ext>
            </a:extLst>
          </p:cNvPr>
          <p:cNvSpPr>
            <a:spLocks noGrp="1"/>
          </p:cNvSpPr>
          <p:nvPr>
            <p:ph idx="1"/>
          </p:nvPr>
        </p:nvSpPr>
        <p:spPr/>
        <p:txBody>
          <a:bodyPr/>
          <a:lstStyle/>
          <a:p>
            <a:endParaRPr lang="en-US"/>
          </a:p>
        </p:txBody>
      </p:sp>
      <p:graphicFrame>
        <p:nvGraphicFramePr>
          <p:cNvPr id="4" name="Table 4">
            <a:extLst>
              <a:ext uri="{FF2B5EF4-FFF2-40B4-BE49-F238E27FC236}">
                <a16:creationId xmlns:a16="http://schemas.microsoft.com/office/drawing/2014/main" id="{6A8B5E27-FD5F-42A2-AC0E-B8404F5F3558}"/>
              </a:ext>
            </a:extLst>
          </p:cNvPr>
          <p:cNvGraphicFramePr>
            <a:graphicFrameLocks/>
          </p:cNvGraphicFramePr>
          <p:nvPr>
            <p:extLst>
              <p:ext uri="{D42A27DB-BD31-4B8C-83A1-F6EECF244321}">
                <p14:modId xmlns:p14="http://schemas.microsoft.com/office/powerpoint/2010/main" val="3077237998"/>
              </p:ext>
            </p:extLst>
          </p:nvPr>
        </p:nvGraphicFramePr>
        <p:xfrm>
          <a:off x="347207" y="2071250"/>
          <a:ext cx="11497585" cy="4414520"/>
        </p:xfrm>
        <a:graphic>
          <a:graphicData uri="http://schemas.openxmlformats.org/drawingml/2006/table">
            <a:tbl>
              <a:tblPr firstRow="1" bandRow="1">
                <a:tableStyleId>{74C1A8A3-306A-4EB7-A6B1-4F7E0EB9C5D6}</a:tableStyleId>
              </a:tblPr>
              <a:tblGrid>
                <a:gridCol w="2299517">
                  <a:extLst>
                    <a:ext uri="{9D8B030D-6E8A-4147-A177-3AD203B41FA5}">
                      <a16:colId xmlns:a16="http://schemas.microsoft.com/office/drawing/2014/main" val="542536697"/>
                    </a:ext>
                  </a:extLst>
                </a:gridCol>
                <a:gridCol w="2299517">
                  <a:extLst>
                    <a:ext uri="{9D8B030D-6E8A-4147-A177-3AD203B41FA5}">
                      <a16:colId xmlns:a16="http://schemas.microsoft.com/office/drawing/2014/main" val="4103609206"/>
                    </a:ext>
                  </a:extLst>
                </a:gridCol>
                <a:gridCol w="2299517">
                  <a:extLst>
                    <a:ext uri="{9D8B030D-6E8A-4147-A177-3AD203B41FA5}">
                      <a16:colId xmlns:a16="http://schemas.microsoft.com/office/drawing/2014/main" val="3769039279"/>
                    </a:ext>
                  </a:extLst>
                </a:gridCol>
                <a:gridCol w="2299517">
                  <a:extLst>
                    <a:ext uri="{9D8B030D-6E8A-4147-A177-3AD203B41FA5}">
                      <a16:colId xmlns:a16="http://schemas.microsoft.com/office/drawing/2014/main" val="3769373868"/>
                    </a:ext>
                  </a:extLst>
                </a:gridCol>
                <a:gridCol w="2299517">
                  <a:extLst>
                    <a:ext uri="{9D8B030D-6E8A-4147-A177-3AD203B41FA5}">
                      <a16:colId xmlns:a16="http://schemas.microsoft.com/office/drawing/2014/main" val="3478253863"/>
                    </a:ext>
                  </a:extLst>
                </a:gridCol>
              </a:tblGrid>
              <a:tr h="370840">
                <a:tc>
                  <a:txBody>
                    <a:bodyPr/>
                    <a:lstStyle/>
                    <a:p>
                      <a:pPr algn="ctr"/>
                      <a:r>
                        <a:rPr lang="en-US" dirty="0"/>
                        <a:t>Business Type</a:t>
                      </a:r>
                    </a:p>
                  </a:txBody>
                  <a:tcPr/>
                </a:tc>
                <a:tc>
                  <a:txBody>
                    <a:bodyPr/>
                    <a:lstStyle/>
                    <a:p>
                      <a:pPr algn="ctr"/>
                      <a:r>
                        <a:rPr lang="en-US" dirty="0"/>
                        <a:t>Plastic Bag Banned</a:t>
                      </a:r>
                    </a:p>
                  </a:txBody>
                  <a:tcPr/>
                </a:tc>
                <a:tc>
                  <a:txBody>
                    <a:bodyPr/>
                    <a:lstStyle/>
                    <a:p>
                      <a:pPr algn="ctr"/>
                      <a:r>
                        <a:rPr lang="en-US" dirty="0"/>
                        <a:t>Paper Bag Banned</a:t>
                      </a:r>
                    </a:p>
                  </a:txBody>
                  <a:tcPr/>
                </a:tc>
                <a:tc>
                  <a:txBody>
                    <a:bodyPr/>
                    <a:lstStyle/>
                    <a:p>
                      <a:pPr algn="ctr"/>
                      <a:r>
                        <a:rPr lang="en-US" dirty="0"/>
                        <a:t>Polystyrene Banned</a:t>
                      </a:r>
                    </a:p>
                  </a:txBody>
                  <a:tcPr/>
                </a:tc>
                <a:tc>
                  <a:txBody>
                    <a:bodyPr/>
                    <a:lstStyle/>
                    <a:p>
                      <a:pPr algn="ctr"/>
                      <a:r>
                        <a:rPr lang="en-US" dirty="0"/>
                        <a:t>Plastic Straws by Request</a:t>
                      </a:r>
                    </a:p>
                  </a:txBody>
                  <a:tcPr/>
                </a:tc>
                <a:extLst>
                  <a:ext uri="{0D108BD9-81ED-4DB2-BD59-A6C34878D82A}">
                    <a16:rowId xmlns:a16="http://schemas.microsoft.com/office/drawing/2014/main" val="4139488387"/>
                  </a:ext>
                </a:extLst>
              </a:tr>
              <a:tr h="370840">
                <a:tc>
                  <a:txBody>
                    <a:bodyPr/>
                    <a:lstStyle/>
                    <a:p>
                      <a:pPr algn="ctr"/>
                      <a:r>
                        <a:rPr lang="en-US" dirty="0"/>
                        <a:t>Movie Theater</a:t>
                      </a:r>
                    </a:p>
                  </a:txBody>
                  <a:tcPr/>
                </a:tc>
                <a:tc>
                  <a:txBody>
                    <a:bodyPr/>
                    <a:lstStyle/>
                    <a:p>
                      <a:pPr algn="ctr"/>
                      <a:r>
                        <a:rPr lang="en-US" dirty="0"/>
                        <a:t>X</a:t>
                      </a:r>
                    </a:p>
                  </a:txBody>
                  <a:tcPr/>
                </a:tc>
                <a:tc>
                  <a:txBody>
                    <a:bodyPr/>
                    <a:lstStyle/>
                    <a:p>
                      <a:pPr algn="ctr"/>
                      <a:endParaRPr lang="en-US"/>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4126329397"/>
                  </a:ext>
                </a:extLst>
              </a:tr>
              <a:tr h="370840">
                <a:tc>
                  <a:txBody>
                    <a:bodyPr/>
                    <a:lstStyle/>
                    <a:p>
                      <a:pPr algn="ctr"/>
                      <a:r>
                        <a:rPr lang="en-US" dirty="0"/>
                        <a:t>Business or Institutional Cafeteria</a:t>
                      </a:r>
                    </a:p>
                  </a:txBody>
                  <a:tcPr/>
                </a:tc>
                <a:tc>
                  <a:txBody>
                    <a:bodyPr/>
                    <a:lstStyle/>
                    <a:p>
                      <a:pPr algn="ctr"/>
                      <a:r>
                        <a:rPr lang="en-US" dirty="0"/>
                        <a:t>X</a:t>
                      </a:r>
                    </a:p>
                  </a:txBody>
                  <a:tcPr/>
                </a:tc>
                <a:tc>
                  <a:txBody>
                    <a:bodyPr/>
                    <a:lstStyle/>
                    <a:p>
                      <a:pPr algn="ctr"/>
                      <a:endParaRPr lang="en-US"/>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187627163"/>
                  </a:ext>
                </a:extLst>
              </a:tr>
              <a:tr h="370840">
                <a:tc>
                  <a:txBody>
                    <a:bodyPr/>
                    <a:lstStyle/>
                    <a:p>
                      <a:pPr algn="ctr"/>
                      <a:r>
                        <a:rPr lang="en-US" dirty="0"/>
                        <a:t>Pharmacy</a:t>
                      </a:r>
                    </a:p>
                  </a:txBody>
                  <a:tcPr/>
                </a:tc>
                <a:tc>
                  <a:txBody>
                    <a:bodyPr/>
                    <a:lstStyle/>
                    <a:p>
                      <a:pPr algn="ctr"/>
                      <a:r>
                        <a:rPr lang="en-US" dirty="0"/>
                        <a:t>X</a:t>
                      </a:r>
                    </a:p>
                  </a:txBody>
                  <a:tcPr/>
                </a:tc>
                <a:tc>
                  <a:txBody>
                    <a:bodyPr/>
                    <a:lstStyle/>
                    <a:p>
                      <a:pPr algn="ctr"/>
                      <a:endParaRPr lang="en-US"/>
                    </a:p>
                  </a:txBody>
                  <a:tcPr/>
                </a:tc>
                <a:tc>
                  <a:txBody>
                    <a:bodyPr/>
                    <a:lstStyle/>
                    <a:p>
                      <a:pPr algn="ctr"/>
                      <a:r>
                        <a:rPr lang="en-US" dirty="0"/>
                        <a:t>X</a:t>
                      </a:r>
                    </a:p>
                  </a:txBody>
                  <a:tcPr/>
                </a:tc>
                <a:tc>
                  <a:txBody>
                    <a:bodyPr/>
                    <a:lstStyle/>
                    <a:p>
                      <a:pPr algn="ctr"/>
                      <a:endParaRPr lang="en-US" dirty="0"/>
                    </a:p>
                  </a:txBody>
                  <a:tcPr/>
                </a:tc>
                <a:extLst>
                  <a:ext uri="{0D108BD9-81ED-4DB2-BD59-A6C34878D82A}">
                    <a16:rowId xmlns:a16="http://schemas.microsoft.com/office/drawing/2014/main" val="2121647267"/>
                  </a:ext>
                </a:extLst>
              </a:tr>
              <a:tr h="370840">
                <a:tc>
                  <a:txBody>
                    <a:bodyPr/>
                    <a:lstStyle/>
                    <a:p>
                      <a:pPr algn="ctr"/>
                      <a:r>
                        <a:rPr lang="en-US" dirty="0"/>
                        <a:t>Non-profit that handles food</a:t>
                      </a:r>
                    </a:p>
                  </a:txBody>
                  <a:tcPr/>
                </a:tc>
                <a:tc>
                  <a:txBody>
                    <a:bodyPr/>
                    <a:lstStyle/>
                    <a:p>
                      <a:pPr algn="ctr"/>
                      <a:r>
                        <a:rPr lang="en-US" dirty="0"/>
                        <a:t>X</a:t>
                      </a:r>
                    </a:p>
                  </a:txBody>
                  <a:tcPr/>
                </a:tc>
                <a:tc>
                  <a:txBody>
                    <a:bodyPr/>
                    <a:lstStyle/>
                    <a:p>
                      <a:pPr algn="ctr"/>
                      <a:endParaRPr lang="en-US"/>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444901892"/>
                  </a:ext>
                </a:extLst>
              </a:tr>
              <a:tr h="370840">
                <a:tc>
                  <a:txBody>
                    <a:bodyPr/>
                    <a:lstStyle/>
                    <a:p>
                      <a:pPr algn="ctr"/>
                      <a:r>
                        <a:rPr lang="en-US" dirty="0"/>
                        <a:t>Non-profit that does not handle food</a:t>
                      </a:r>
                    </a:p>
                  </a:txBody>
                  <a:tcPr/>
                </a:tc>
                <a:tc>
                  <a:txBody>
                    <a:bodyPr/>
                    <a:lstStyle/>
                    <a:p>
                      <a:pPr algn="ctr"/>
                      <a:r>
                        <a:rPr lang="en-US" dirty="0"/>
                        <a:t>X</a:t>
                      </a:r>
                    </a:p>
                  </a:txBody>
                  <a:tcPr/>
                </a:tc>
                <a:tc>
                  <a:txBody>
                    <a:bodyPr/>
                    <a:lstStyle/>
                    <a:p>
                      <a:pPr algn="ctr"/>
                      <a:endParaRPr lang="en-US"/>
                    </a:p>
                  </a:txBody>
                  <a:tcPr/>
                </a:tc>
                <a:tc>
                  <a:txBody>
                    <a:bodyPr/>
                    <a:lstStyle/>
                    <a:p>
                      <a:pPr algn="ctr"/>
                      <a:r>
                        <a:rPr lang="en-US" dirty="0"/>
                        <a:t>X</a:t>
                      </a:r>
                    </a:p>
                  </a:txBody>
                  <a:tcPr/>
                </a:tc>
                <a:tc>
                  <a:txBody>
                    <a:bodyPr/>
                    <a:lstStyle/>
                    <a:p>
                      <a:pPr algn="ctr"/>
                      <a:endParaRPr lang="en-US" dirty="0"/>
                    </a:p>
                  </a:txBody>
                  <a:tcPr/>
                </a:tc>
                <a:extLst>
                  <a:ext uri="{0D108BD9-81ED-4DB2-BD59-A6C34878D82A}">
                    <a16:rowId xmlns:a16="http://schemas.microsoft.com/office/drawing/2014/main" val="726755201"/>
                  </a:ext>
                </a:extLst>
              </a:tr>
              <a:tr h="370840">
                <a:tc>
                  <a:txBody>
                    <a:bodyPr/>
                    <a:lstStyle/>
                    <a:p>
                      <a:pPr algn="ctr"/>
                      <a:r>
                        <a:rPr lang="en-US" dirty="0"/>
                        <a:t>Liquor Store</a:t>
                      </a:r>
                    </a:p>
                  </a:txBody>
                  <a:tcPr/>
                </a:tc>
                <a:tc>
                  <a:txBody>
                    <a:bodyPr/>
                    <a:lstStyle/>
                    <a:p>
                      <a:pPr algn="ctr"/>
                      <a:r>
                        <a:rPr lang="en-US" dirty="0"/>
                        <a:t>X</a:t>
                      </a:r>
                    </a:p>
                  </a:txBody>
                  <a:tcPr/>
                </a:tc>
                <a:tc>
                  <a:txBody>
                    <a:bodyPr/>
                    <a:lstStyle/>
                    <a:p>
                      <a:pPr algn="ctr"/>
                      <a:endParaRPr lang="en-US"/>
                    </a:p>
                  </a:txBody>
                  <a:tcPr/>
                </a:tc>
                <a:tc>
                  <a:txBody>
                    <a:bodyPr/>
                    <a:lstStyle/>
                    <a:p>
                      <a:pPr algn="ctr"/>
                      <a:r>
                        <a:rPr lang="en-US" dirty="0"/>
                        <a:t>X</a:t>
                      </a:r>
                    </a:p>
                  </a:txBody>
                  <a:tcPr/>
                </a:tc>
                <a:tc>
                  <a:txBody>
                    <a:bodyPr/>
                    <a:lstStyle/>
                    <a:p>
                      <a:pPr algn="ctr"/>
                      <a:endParaRPr lang="en-US" dirty="0"/>
                    </a:p>
                  </a:txBody>
                  <a:tcPr/>
                </a:tc>
                <a:extLst>
                  <a:ext uri="{0D108BD9-81ED-4DB2-BD59-A6C34878D82A}">
                    <a16:rowId xmlns:a16="http://schemas.microsoft.com/office/drawing/2014/main" val="2046561553"/>
                  </a:ext>
                </a:extLst>
              </a:tr>
              <a:tr h="370840">
                <a:tc>
                  <a:txBody>
                    <a:bodyPr/>
                    <a:lstStyle/>
                    <a:p>
                      <a:pPr algn="ctr"/>
                      <a:r>
                        <a:rPr lang="en-US" dirty="0"/>
                        <a:t>Drug Store</a:t>
                      </a:r>
                    </a:p>
                  </a:txBody>
                  <a:tcPr/>
                </a:tc>
                <a:tc>
                  <a:txBody>
                    <a:bodyPr/>
                    <a:lstStyle/>
                    <a:p>
                      <a:pPr algn="ctr"/>
                      <a:r>
                        <a:rPr lang="en-US" dirty="0"/>
                        <a:t>X</a:t>
                      </a:r>
                    </a:p>
                  </a:txBody>
                  <a:tcPr/>
                </a:tc>
                <a:tc>
                  <a:txBody>
                    <a:bodyPr/>
                    <a:lstStyle/>
                    <a:p>
                      <a:pPr algn="ctr"/>
                      <a:endParaRPr lang="en-US"/>
                    </a:p>
                  </a:txBody>
                  <a:tcPr/>
                </a:tc>
                <a:tc>
                  <a:txBody>
                    <a:bodyPr/>
                    <a:lstStyle/>
                    <a:p>
                      <a:pPr algn="ctr"/>
                      <a:r>
                        <a:rPr lang="en-US" dirty="0"/>
                        <a:t>X</a:t>
                      </a:r>
                    </a:p>
                  </a:txBody>
                  <a:tcPr/>
                </a:tc>
                <a:tc>
                  <a:txBody>
                    <a:bodyPr/>
                    <a:lstStyle/>
                    <a:p>
                      <a:pPr algn="ctr"/>
                      <a:endParaRPr lang="en-US" dirty="0"/>
                    </a:p>
                  </a:txBody>
                  <a:tcPr/>
                </a:tc>
                <a:extLst>
                  <a:ext uri="{0D108BD9-81ED-4DB2-BD59-A6C34878D82A}">
                    <a16:rowId xmlns:a16="http://schemas.microsoft.com/office/drawing/2014/main" val="2012761909"/>
                  </a:ext>
                </a:extLst>
              </a:tr>
              <a:tr h="370840">
                <a:tc>
                  <a:txBody>
                    <a:bodyPr/>
                    <a:lstStyle/>
                    <a:p>
                      <a:pPr algn="ctr"/>
                      <a:r>
                        <a:rPr lang="en-US" dirty="0"/>
                        <a:t>Retail Store</a:t>
                      </a:r>
                    </a:p>
                  </a:txBody>
                  <a:tcPr/>
                </a:tc>
                <a:tc>
                  <a:txBody>
                    <a:bodyPr/>
                    <a:lstStyle/>
                    <a:p>
                      <a:pPr algn="ctr"/>
                      <a:r>
                        <a:rPr lang="en-US" dirty="0"/>
                        <a:t>X</a:t>
                      </a:r>
                    </a:p>
                  </a:txBody>
                  <a:tcPr/>
                </a:tc>
                <a:tc>
                  <a:txBody>
                    <a:bodyPr/>
                    <a:lstStyle/>
                    <a:p>
                      <a:pPr algn="ctr"/>
                      <a:endParaRPr lang="en-US"/>
                    </a:p>
                  </a:txBody>
                  <a:tcPr/>
                </a:tc>
                <a:tc>
                  <a:txBody>
                    <a:bodyPr/>
                    <a:lstStyle/>
                    <a:p>
                      <a:pPr algn="ctr"/>
                      <a:r>
                        <a:rPr lang="en-US" dirty="0"/>
                        <a:t>X</a:t>
                      </a:r>
                    </a:p>
                  </a:txBody>
                  <a:tcPr/>
                </a:tc>
                <a:tc>
                  <a:txBody>
                    <a:bodyPr/>
                    <a:lstStyle/>
                    <a:p>
                      <a:pPr algn="ctr"/>
                      <a:endParaRPr lang="en-US" dirty="0"/>
                    </a:p>
                  </a:txBody>
                  <a:tcPr/>
                </a:tc>
                <a:extLst>
                  <a:ext uri="{0D108BD9-81ED-4DB2-BD59-A6C34878D82A}">
                    <a16:rowId xmlns:a16="http://schemas.microsoft.com/office/drawing/2014/main" val="3362216527"/>
                  </a:ext>
                </a:extLst>
              </a:tr>
            </a:tbl>
          </a:graphicData>
        </a:graphic>
      </p:graphicFrame>
      <p:sp>
        <p:nvSpPr>
          <p:cNvPr id="5" name="Title 1">
            <a:extLst>
              <a:ext uri="{FF2B5EF4-FFF2-40B4-BE49-F238E27FC236}">
                <a16:creationId xmlns:a16="http://schemas.microsoft.com/office/drawing/2014/main" id="{43E2D3FE-3BF8-4EC7-8205-32FAC58D3126}"/>
              </a:ext>
            </a:extLst>
          </p:cNvPr>
          <p:cNvSpPr>
            <a:spLocks noGrp="1"/>
          </p:cNvSpPr>
          <p:nvPr>
            <p:ph type="title"/>
          </p:nvPr>
        </p:nvSpPr>
        <p:spPr>
          <a:xfrm>
            <a:off x="2231136" y="559181"/>
            <a:ext cx="7729728" cy="1188720"/>
          </a:xfrm>
        </p:spPr>
        <p:txBody>
          <a:bodyPr/>
          <a:lstStyle/>
          <a:p>
            <a:r>
              <a:rPr lang="en-US" dirty="0"/>
              <a:t>Businesses IMPACTED (cont.)</a:t>
            </a:r>
          </a:p>
        </p:txBody>
      </p:sp>
    </p:spTree>
    <p:extLst>
      <p:ext uri="{BB962C8B-B14F-4D97-AF65-F5344CB8AC3E}">
        <p14:creationId xmlns:p14="http://schemas.microsoft.com/office/powerpoint/2010/main" val="3358451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B026E-1CCA-47AA-9A48-39166D626C9A}"/>
              </a:ext>
            </a:extLst>
          </p:cNvPr>
          <p:cNvSpPr>
            <a:spLocks noGrp="1"/>
          </p:cNvSpPr>
          <p:nvPr>
            <p:ph type="title"/>
          </p:nvPr>
        </p:nvSpPr>
        <p:spPr/>
        <p:txBody>
          <a:bodyPr/>
          <a:lstStyle/>
          <a:p>
            <a:r>
              <a:rPr lang="en-US" dirty="0"/>
              <a:t>Enforcement</a:t>
            </a:r>
          </a:p>
        </p:txBody>
      </p:sp>
      <p:sp>
        <p:nvSpPr>
          <p:cNvPr id="3" name="Content Placeholder 2">
            <a:extLst>
              <a:ext uri="{FF2B5EF4-FFF2-40B4-BE49-F238E27FC236}">
                <a16:creationId xmlns:a16="http://schemas.microsoft.com/office/drawing/2014/main" id="{84E30A5C-9822-47B3-9EB8-BEFDCA8ED171}"/>
              </a:ext>
            </a:extLst>
          </p:cNvPr>
          <p:cNvSpPr>
            <a:spLocks noGrp="1"/>
          </p:cNvSpPr>
          <p:nvPr>
            <p:ph idx="1"/>
          </p:nvPr>
        </p:nvSpPr>
        <p:spPr>
          <a:xfrm>
            <a:off x="1444354" y="2797064"/>
            <a:ext cx="9303291" cy="3255264"/>
          </a:xfrm>
        </p:spPr>
        <p:txBody>
          <a:bodyPr>
            <a:normAutofit/>
          </a:bodyPr>
          <a:lstStyle/>
          <a:p>
            <a:r>
              <a:rPr lang="en-US" sz="2400" dirty="0"/>
              <a:t>The Department of Environmental Protection, municipalities, and any entity certified by the "County Environmental Health Act" have the authority to enforce the single-use plastic and paper carryout bag and polystyrene foam food service product provisions of the law</a:t>
            </a:r>
          </a:p>
          <a:p>
            <a:r>
              <a:rPr lang="en-US" sz="2400" dirty="0"/>
              <a:t>The Department of Health enforces the plastic straw provision of the law</a:t>
            </a:r>
          </a:p>
          <a:p>
            <a:pPr marL="0" indent="0">
              <a:buNone/>
            </a:pPr>
            <a:endParaRPr lang="en-US" sz="2400" dirty="0"/>
          </a:p>
        </p:txBody>
      </p:sp>
    </p:spTree>
    <p:extLst>
      <p:ext uri="{BB962C8B-B14F-4D97-AF65-F5344CB8AC3E}">
        <p14:creationId xmlns:p14="http://schemas.microsoft.com/office/powerpoint/2010/main" val="3127627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647E8-8264-4DA3-915D-B44EA0BCA5D5}"/>
              </a:ext>
            </a:extLst>
          </p:cNvPr>
          <p:cNvSpPr>
            <a:spLocks noGrp="1"/>
          </p:cNvSpPr>
          <p:nvPr>
            <p:ph type="title"/>
          </p:nvPr>
        </p:nvSpPr>
        <p:spPr>
          <a:xfrm>
            <a:off x="2231136" y="948790"/>
            <a:ext cx="7729728" cy="1188720"/>
          </a:xfrm>
        </p:spPr>
        <p:txBody>
          <a:bodyPr>
            <a:normAutofit/>
          </a:bodyPr>
          <a:lstStyle/>
          <a:p>
            <a:r>
              <a:rPr lang="en-US" dirty="0"/>
              <a:t>Penalties for Non-compliance</a:t>
            </a:r>
          </a:p>
        </p:txBody>
      </p:sp>
      <p:sp>
        <p:nvSpPr>
          <p:cNvPr id="3" name="Content Placeholder 2">
            <a:extLst>
              <a:ext uri="{FF2B5EF4-FFF2-40B4-BE49-F238E27FC236}">
                <a16:creationId xmlns:a16="http://schemas.microsoft.com/office/drawing/2014/main" id="{4F65E25D-6DCF-49BE-A3C8-AF18C4012E11}"/>
              </a:ext>
            </a:extLst>
          </p:cNvPr>
          <p:cNvSpPr>
            <a:spLocks noGrp="1"/>
          </p:cNvSpPr>
          <p:nvPr>
            <p:ph idx="1"/>
          </p:nvPr>
        </p:nvSpPr>
        <p:spPr>
          <a:xfrm>
            <a:off x="1237753" y="2677801"/>
            <a:ext cx="9716494" cy="3396996"/>
          </a:xfrm>
        </p:spPr>
        <p:txBody>
          <a:bodyPr>
            <a:normAutofit lnSpcReduction="10000"/>
          </a:bodyPr>
          <a:lstStyle/>
          <a:p>
            <a:r>
              <a:rPr lang="en-US" sz="2800" dirty="0"/>
              <a:t>A person or entity that violates the law will be warned for a 1</a:t>
            </a:r>
            <a:r>
              <a:rPr lang="en-US" sz="2800" baseline="30000" dirty="0"/>
              <a:t>st</a:t>
            </a:r>
            <a:r>
              <a:rPr lang="en-US" sz="2800" dirty="0"/>
              <a:t>  offense</a:t>
            </a:r>
          </a:p>
          <a:p>
            <a:pPr lvl="1"/>
            <a:r>
              <a:rPr lang="en-US" sz="2600" dirty="0"/>
              <a:t>fined up to $1,000 per day for the 2</a:t>
            </a:r>
            <a:r>
              <a:rPr lang="en-US" sz="2600" baseline="30000" dirty="0"/>
              <a:t>nd</a:t>
            </a:r>
            <a:r>
              <a:rPr lang="en-US" sz="2600" dirty="0"/>
              <a:t> offense</a:t>
            </a:r>
          </a:p>
          <a:p>
            <a:pPr lvl="1"/>
            <a:r>
              <a:rPr lang="en-US" sz="2600" dirty="0"/>
              <a:t>fined up to $5,000 per day for the 3</a:t>
            </a:r>
            <a:r>
              <a:rPr lang="en-US" sz="2600" baseline="30000" dirty="0"/>
              <a:t>rd</a:t>
            </a:r>
            <a:r>
              <a:rPr lang="en-US" sz="2600" dirty="0"/>
              <a:t> and subsequent violations</a:t>
            </a:r>
          </a:p>
          <a:p>
            <a:r>
              <a:rPr lang="en-US" sz="2800" dirty="0"/>
              <a:t>Violations of a continuing nature constitute an additional, separate, and distinct offense for each day that is deemed a violation</a:t>
            </a:r>
          </a:p>
        </p:txBody>
      </p:sp>
    </p:spTree>
    <p:extLst>
      <p:ext uri="{BB962C8B-B14F-4D97-AF65-F5344CB8AC3E}">
        <p14:creationId xmlns:p14="http://schemas.microsoft.com/office/powerpoint/2010/main" val="1074171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45EFF5-7814-47D3-BC37-19E1454361F3}"/>
              </a:ext>
            </a:extLst>
          </p:cNvPr>
          <p:cNvSpPr>
            <a:spLocks noGrp="1"/>
          </p:cNvSpPr>
          <p:nvPr>
            <p:ph idx="1"/>
          </p:nvPr>
        </p:nvSpPr>
        <p:spPr>
          <a:xfrm>
            <a:off x="1058848" y="2480807"/>
            <a:ext cx="10074303" cy="4063116"/>
          </a:xfrm>
        </p:spPr>
        <p:txBody>
          <a:bodyPr>
            <a:normAutofit lnSpcReduction="10000"/>
          </a:bodyPr>
          <a:lstStyle/>
          <a:p>
            <a:r>
              <a:rPr lang="en-US" sz="2400" dirty="0"/>
              <a:t>Do reusable carryout bags need to be made with a minimum recycled content to be allowable?</a:t>
            </a:r>
          </a:p>
          <a:p>
            <a:pPr lvl="1"/>
            <a:r>
              <a:rPr lang="en-US" sz="2000" dirty="0"/>
              <a:t>There is no minimum recycled requirement for reusable carryout bags (or any included product) in this law. However, the use of recycled content in all allowable bags is encouraged</a:t>
            </a:r>
          </a:p>
          <a:p>
            <a:r>
              <a:rPr lang="en-US" sz="2400" dirty="0"/>
              <a:t>Can establishments require their customers to purchase reusable carryout bags?</a:t>
            </a:r>
          </a:p>
          <a:p>
            <a:pPr lvl="1"/>
            <a:r>
              <a:rPr lang="en-US" sz="2000" dirty="0"/>
              <a:t>This law does not require that customers purchase reusable carryout bags</a:t>
            </a:r>
          </a:p>
          <a:p>
            <a:r>
              <a:rPr lang="en-US" sz="2400" dirty="0"/>
              <a:t>Can I still buy packages of paper bags and lawn bags at the store?</a:t>
            </a:r>
          </a:p>
          <a:p>
            <a:pPr lvl="1"/>
            <a:r>
              <a:rPr lang="en-US" sz="2000" dirty="0"/>
              <a:t>Yes, the law does not prohibit the sale of packages of paper bags and lawn bags from all Stores and Grocery Stores</a:t>
            </a:r>
          </a:p>
          <a:p>
            <a:pPr lvl="1"/>
            <a:endParaRPr lang="en-US" sz="2000" dirty="0"/>
          </a:p>
          <a:p>
            <a:pPr lvl="1"/>
            <a:endParaRPr lang="en-US" sz="2000" dirty="0"/>
          </a:p>
          <a:p>
            <a:endParaRPr lang="en-US" sz="2400" dirty="0"/>
          </a:p>
        </p:txBody>
      </p:sp>
      <p:sp>
        <p:nvSpPr>
          <p:cNvPr id="5" name="Title 1">
            <a:extLst>
              <a:ext uri="{FF2B5EF4-FFF2-40B4-BE49-F238E27FC236}">
                <a16:creationId xmlns:a16="http://schemas.microsoft.com/office/drawing/2014/main" id="{2983CB91-02D7-4694-9994-7FBA84FF337C}"/>
              </a:ext>
            </a:extLst>
          </p:cNvPr>
          <p:cNvSpPr txBox="1">
            <a:spLocks/>
          </p:cNvSpPr>
          <p:nvPr/>
        </p:nvSpPr>
        <p:spPr bwMode="black">
          <a:xfrm>
            <a:off x="2231136" y="948790"/>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a:t>Penalties for Non-compliance</a:t>
            </a:r>
            <a:endParaRPr lang="en-US" dirty="0"/>
          </a:p>
        </p:txBody>
      </p:sp>
      <p:sp>
        <p:nvSpPr>
          <p:cNvPr id="7" name="Title 6">
            <a:extLst>
              <a:ext uri="{FF2B5EF4-FFF2-40B4-BE49-F238E27FC236}">
                <a16:creationId xmlns:a16="http://schemas.microsoft.com/office/drawing/2014/main" id="{C7046875-6A71-41CB-99B8-D459217C3942}"/>
              </a:ext>
            </a:extLst>
          </p:cNvPr>
          <p:cNvSpPr>
            <a:spLocks noGrp="1"/>
          </p:cNvSpPr>
          <p:nvPr>
            <p:ph type="title"/>
          </p:nvPr>
        </p:nvSpPr>
        <p:spPr/>
        <p:txBody>
          <a:bodyPr/>
          <a:lstStyle/>
          <a:p>
            <a:r>
              <a:rPr lang="en-US" dirty="0"/>
              <a:t>FAQs</a:t>
            </a:r>
          </a:p>
        </p:txBody>
      </p:sp>
    </p:spTree>
    <p:extLst>
      <p:ext uri="{BB962C8B-B14F-4D97-AF65-F5344CB8AC3E}">
        <p14:creationId xmlns:p14="http://schemas.microsoft.com/office/powerpoint/2010/main" val="18198483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EBC52-3786-4ECD-B572-1E5210C4AF3D}"/>
              </a:ext>
            </a:extLst>
          </p:cNvPr>
          <p:cNvSpPr>
            <a:spLocks noGrp="1"/>
          </p:cNvSpPr>
          <p:nvPr>
            <p:ph type="title"/>
          </p:nvPr>
        </p:nvSpPr>
        <p:spPr>
          <a:xfrm>
            <a:off x="2231136" y="813623"/>
            <a:ext cx="7729728" cy="1188720"/>
          </a:xfrm>
        </p:spPr>
        <p:txBody>
          <a:bodyPr/>
          <a:lstStyle/>
          <a:p>
            <a:r>
              <a:rPr lang="en-US" dirty="0"/>
              <a:t>FAQs (cont.)</a:t>
            </a:r>
          </a:p>
        </p:txBody>
      </p:sp>
      <p:sp>
        <p:nvSpPr>
          <p:cNvPr id="3" name="Content Placeholder 2">
            <a:extLst>
              <a:ext uri="{FF2B5EF4-FFF2-40B4-BE49-F238E27FC236}">
                <a16:creationId xmlns:a16="http://schemas.microsoft.com/office/drawing/2014/main" id="{BEB13196-9BA3-4FEA-B10E-9F28F2EF4823}"/>
              </a:ext>
            </a:extLst>
          </p:cNvPr>
          <p:cNvSpPr>
            <a:spLocks noGrp="1"/>
          </p:cNvSpPr>
          <p:nvPr>
            <p:ph idx="1"/>
          </p:nvPr>
        </p:nvSpPr>
        <p:spPr>
          <a:xfrm>
            <a:off x="1209923" y="2146852"/>
            <a:ext cx="10025269" cy="4556097"/>
          </a:xfrm>
        </p:spPr>
        <p:txBody>
          <a:bodyPr>
            <a:normAutofit/>
          </a:bodyPr>
          <a:lstStyle/>
          <a:p>
            <a:r>
              <a:rPr lang="en-US" sz="2400" dirty="0"/>
              <a:t>Does the “by request only” rule for single-use plastic straws apply to drive-thru establishments and self-service areas?</a:t>
            </a:r>
          </a:p>
          <a:p>
            <a:pPr lvl="1"/>
            <a:r>
              <a:rPr lang="en-US" sz="2000" dirty="0"/>
              <a:t>Yes, the “by request only” provision of the law for single-use plastic straws applies to all instances where a customer has the option of using or not using a single-use plastic straw</a:t>
            </a:r>
            <a:endParaRPr lang="en-US" sz="1800" dirty="0"/>
          </a:p>
          <a:p>
            <a:pPr lvl="1"/>
            <a:r>
              <a:rPr lang="en-US" sz="2000" dirty="0"/>
              <a:t>Note: All food service business must still maintain an adequate supply of single-use plastic straws to provide at the request of customers</a:t>
            </a:r>
          </a:p>
          <a:p>
            <a:r>
              <a:rPr lang="en-US" sz="2400" dirty="0"/>
              <a:t>What if my city or county has its own bag ban?</a:t>
            </a:r>
          </a:p>
          <a:p>
            <a:pPr lvl="1"/>
            <a:r>
              <a:rPr lang="en-US" sz="2000" dirty="0"/>
              <a:t>The new law supersedes and preempts all municipal and county rules, regulations, codes, or ordinances concerning the regulation or prohibition of single-use plastic or paper carryout bags, polystyrene foam food service products and single-use plastic straws.  Every store or entity in New Jersey that is subject to the statewide law must comply with its requirements, regardless of where the store is located</a:t>
            </a:r>
          </a:p>
          <a:p>
            <a:endParaRPr lang="en-US" sz="2400" dirty="0"/>
          </a:p>
        </p:txBody>
      </p:sp>
    </p:spTree>
    <p:extLst>
      <p:ext uri="{BB962C8B-B14F-4D97-AF65-F5344CB8AC3E}">
        <p14:creationId xmlns:p14="http://schemas.microsoft.com/office/powerpoint/2010/main" val="42914727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41456-CA47-4E4D-B8A6-655825F92BF8}"/>
              </a:ext>
            </a:extLst>
          </p:cNvPr>
          <p:cNvSpPr>
            <a:spLocks noGrp="1"/>
          </p:cNvSpPr>
          <p:nvPr>
            <p:ph type="title"/>
          </p:nvPr>
        </p:nvSpPr>
        <p:spPr/>
        <p:txBody>
          <a:bodyPr/>
          <a:lstStyle/>
          <a:p>
            <a:r>
              <a:rPr lang="en-US" dirty="0"/>
              <a:t>For this information and more</a:t>
            </a:r>
          </a:p>
        </p:txBody>
      </p:sp>
      <p:sp>
        <p:nvSpPr>
          <p:cNvPr id="3" name="Content Placeholder 2">
            <a:extLst>
              <a:ext uri="{FF2B5EF4-FFF2-40B4-BE49-F238E27FC236}">
                <a16:creationId xmlns:a16="http://schemas.microsoft.com/office/drawing/2014/main" id="{0EFD089E-80D8-4634-8B1C-9A868004ED83}"/>
              </a:ext>
            </a:extLst>
          </p:cNvPr>
          <p:cNvSpPr>
            <a:spLocks noGrp="1"/>
          </p:cNvSpPr>
          <p:nvPr>
            <p:ph idx="1"/>
          </p:nvPr>
        </p:nvSpPr>
        <p:spPr>
          <a:xfrm>
            <a:off x="1372925" y="2417197"/>
            <a:ext cx="9446150" cy="4214191"/>
          </a:xfrm>
        </p:spPr>
        <p:txBody>
          <a:bodyPr vert="horz" lIns="91440" tIns="45720" rIns="91440" bIns="45720" rtlCol="0" anchor="t">
            <a:normAutofit fontScale="85000" lnSpcReduction="20000"/>
          </a:bodyPr>
          <a:lstStyle/>
          <a:p>
            <a:r>
              <a:rPr lang="en-US" sz="2600" dirty="0"/>
              <a:t>E-mail: </a:t>
            </a:r>
            <a:r>
              <a:rPr lang="en-US" sz="2600" dirty="0">
                <a:hlinkClick r:id="rId2"/>
              </a:rPr>
              <a:t>singleuseplastics@dep.nj.gov</a:t>
            </a:r>
            <a:r>
              <a:rPr lang="en-US" sz="2600" dirty="0"/>
              <a:t> </a:t>
            </a:r>
            <a:endParaRPr lang="en-US" sz="3900" dirty="0"/>
          </a:p>
          <a:p>
            <a:r>
              <a:rPr lang="en-US" sz="2800" dirty="0"/>
              <a:t>Visit </a:t>
            </a:r>
            <a:r>
              <a:rPr lang="en-US" sz="2800" dirty="0">
                <a:ea typeface="+mn-lt"/>
                <a:cs typeface="+mn-lt"/>
                <a:hlinkClick r:id="rId3"/>
              </a:rPr>
              <a:t>https://www.nj.gov/dep/plastic-ban-law/</a:t>
            </a:r>
            <a:r>
              <a:rPr lang="en-US" sz="2800" dirty="0">
                <a:ea typeface="+mn-lt"/>
                <a:cs typeface="+mn-lt"/>
              </a:rPr>
              <a:t> </a:t>
            </a:r>
          </a:p>
          <a:p>
            <a:pPr lvl="1"/>
            <a:r>
              <a:rPr lang="en-US" sz="2400" dirty="0"/>
              <a:t>FAQs</a:t>
            </a:r>
          </a:p>
          <a:p>
            <a:pPr lvl="1"/>
            <a:r>
              <a:rPr lang="en-US" sz="2400" dirty="0"/>
              <a:t>Full Legislation</a:t>
            </a:r>
          </a:p>
          <a:p>
            <a:pPr lvl="1"/>
            <a:r>
              <a:rPr lang="en-US" sz="2400" dirty="0"/>
              <a:t>Timeline</a:t>
            </a:r>
          </a:p>
          <a:p>
            <a:pPr lvl="1"/>
            <a:r>
              <a:rPr lang="en-US" sz="2400" dirty="0"/>
              <a:t>Establishments and applicable provisions chart</a:t>
            </a:r>
          </a:p>
          <a:p>
            <a:r>
              <a:rPr lang="en-US" sz="2800" dirty="0"/>
              <a:t>NJ Business Action Center is running a live chat for any further questions from Monday thru Friday, 8am to 5pm on </a:t>
            </a:r>
            <a:r>
              <a:rPr lang="en-US" sz="2800" dirty="0">
                <a:hlinkClick r:id="rId4"/>
              </a:rPr>
              <a:t>business.nj.gov/bags/plastic-ban-law</a:t>
            </a:r>
            <a:r>
              <a:rPr lang="en-US" sz="2800" dirty="0"/>
              <a:t>  </a:t>
            </a:r>
          </a:p>
          <a:p>
            <a:r>
              <a:rPr lang="en-US" sz="2800" dirty="0"/>
              <a:t>NJ Clean Communities also has more information </a:t>
            </a:r>
            <a:r>
              <a:rPr lang="en-US" sz="2800" dirty="0">
                <a:hlinkClick r:id="rId5"/>
              </a:rPr>
              <a:t>https://www.njclean.org/</a:t>
            </a:r>
            <a:endParaRPr lang="en-US" sz="2800" dirty="0"/>
          </a:p>
          <a:p>
            <a:pPr marL="0" indent="0">
              <a:buNone/>
            </a:pPr>
            <a:endParaRPr lang="en-US" sz="2800" dirty="0"/>
          </a:p>
        </p:txBody>
      </p:sp>
    </p:spTree>
    <p:extLst>
      <p:ext uri="{BB962C8B-B14F-4D97-AF65-F5344CB8AC3E}">
        <p14:creationId xmlns:p14="http://schemas.microsoft.com/office/powerpoint/2010/main" val="1093843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9952A-450D-47D4-9B58-786D74E299E0}"/>
              </a:ext>
            </a:extLst>
          </p:cNvPr>
          <p:cNvSpPr>
            <a:spLocks noGrp="1"/>
          </p:cNvSpPr>
          <p:nvPr>
            <p:ph type="title"/>
          </p:nvPr>
        </p:nvSpPr>
        <p:spPr/>
        <p:txBody>
          <a:bodyPr/>
          <a:lstStyle/>
          <a:p>
            <a:r>
              <a:rPr lang="en-US" dirty="0"/>
              <a:t>Ban on Single-use Carryout Bags</a:t>
            </a:r>
          </a:p>
        </p:txBody>
      </p:sp>
      <p:sp>
        <p:nvSpPr>
          <p:cNvPr id="3" name="Content Placeholder 2">
            <a:extLst>
              <a:ext uri="{FF2B5EF4-FFF2-40B4-BE49-F238E27FC236}">
                <a16:creationId xmlns:a16="http://schemas.microsoft.com/office/drawing/2014/main" id="{92F5BC9F-9B90-4D10-A7F2-3BAFB4D5BA8A}"/>
              </a:ext>
            </a:extLst>
          </p:cNvPr>
          <p:cNvSpPr>
            <a:spLocks noGrp="1"/>
          </p:cNvSpPr>
          <p:nvPr>
            <p:ph idx="1"/>
          </p:nvPr>
        </p:nvSpPr>
        <p:spPr>
          <a:xfrm>
            <a:off x="1252993" y="2266121"/>
            <a:ext cx="9686014" cy="4508389"/>
          </a:xfrm>
        </p:spPr>
        <p:txBody>
          <a:bodyPr>
            <a:normAutofit/>
          </a:bodyPr>
          <a:lstStyle/>
          <a:p>
            <a:r>
              <a:rPr lang="en-US" sz="2400" dirty="0"/>
              <a:t>Beginning May 4, 2022, the law prohibits all Stores (including retail), Food Service Businesses, and Grocery Stores from selling to, or providing their customers with, single-use plastic carryout bags</a:t>
            </a:r>
          </a:p>
          <a:p>
            <a:pPr lvl="1"/>
            <a:r>
              <a:rPr lang="en-US" sz="2000" dirty="0"/>
              <a:t>A </a:t>
            </a:r>
            <a:r>
              <a:rPr lang="en-US" sz="2400" dirty="0"/>
              <a:t>"single-use plastic carryout bag"</a:t>
            </a:r>
            <a:r>
              <a:rPr lang="en-US" sz="2000" dirty="0"/>
              <a:t> is a carryout bag made of plastic that is not a reusable carry out bag as defined by the law</a:t>
            </a:r>
            <a:endParaRPr lang="en-US" sz="3600" dirty="0"/>
          </a:p>
          <a:p>
            <a:r>
              <a:rPr lang="en-US" sz="2400" dirty="0"/>
              <a:t>In addition, Grocery Stores larger than 2,500 square feet may not provide or sell single-use paper carryout bags, and instead may provide or sell only reusable carryout bags</a:t>
            </a:r>
          </a:p>
          <a:p>
            <a:pPr lvl="1"/>
            <a:r>
              <a:rPr lang="en-US" sz="2000" dirty="0"/>
              <a:t>A </a:t>
            </a:r>
            <a:r>
              <a:rPr lang="en-US" sz="2400" dirty="0"/>
              <a:t>"single-use paper carryout bag" </a:t>
            </a:r>
            <a:r>
              <a:rPr lang="en-US" sz="2000" dirty="0"/>
              <a:t>is a carryout bag made of paper that is not a reusable carryout bag as defined by the law</a:t>
            </a:r>
            <a:endParaRPr lang="en-US" sz="2800" dirty="0"/>
          </a:p>
        </p:txBody>
      </p:sp>
    </p:spTree>
    <p:extLst>
      <p:ext uri="{BB962C8B-B14F-4D97-AF65-F5344CB8AC3E}">
        <p14:creationId xmlns:p14="http://schemas.microsoft.com/office/powerpoint/2010/main" val="2788131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DE2C3-1836-41AA-9C68-CDAE9D045705}"/>
              </a:ext>
            </a:extLst>
          </p:cNvPr>
          <p:cNvSpPr>
            <a:spLocks noGrp="1"/>
          </p:cNvSpPr>
          <p:nvPr>
            <p:ph type="title"/>
          </p:nvPr>
        </p:nvSpPr>
        <p:spPr>
          <a:xfrm>
            <a:off x="2231136" y="535321"/>
            <a:ext cx="7729728" cy="1188720"/>
          </a:xfrm>
        </p:spPr>
        <p:txBody>
          <a:bodyPr/>
          <a:lstStyle/>
          <a:p>
            <a:r>
              <a:rPr lang="en-US" dirty="0"/>
              <a:t>Stores this Ban applies to</a:t>
            </a:r>
          </a:p>
        </p:txBody>
      </p:sp>
      <p:sp>
        <p:nvSpPr>
          <p:cNvPr id="3" name="Content Placeholder 2">
            <a:extLst>
              <a:ext uri="{FF2B5EF4-FFF2-40B4-BE49-F238E27FC236}">
                <a16:creationId xmlns:a16="http://schemas.microsoft.com/office/drawing/2014/main" id="{AE247A6B-CC39-40D1-93FB-6900DD56EA88}"/>
              </a:ext>
            </a:extLst>
          </p:cNvPr>
          <p:cNvSpPr>
            <a:spLocks noGrp="1"/>
          </p:cNvSpPr>
          <p:nvPr>
            <p:ph idx="1"/>
          </p:nvPr>
        </p:nvSpPr>
        <p:spPr>
          <a:xfrm>
            <a:off x="1110532" y="1828800"/>
            <a:ext cx="9970936" cy="4762831"/>
          </a:xfrm>
        </p:spPr>
        <p:txBody>
          <a:bodyPr>
            <a:normAutofit lnSpcReduction="10000"/>
          </a:bodyPr>
          <a:lstStyle/>
          <a:p>
            <a:r>
              <a:rPr lang="en-US" sz="2400" dirty="0"/>
              <a:t>The single-use plastic bag ban applies to a "Store," "Food Service Business," &amp; "Grocery Store" </a:t>
            </a:r>
          </a:p>
          <a:p>
            <a:r>
              <a:rPr lang="en-US" sz="2400" dirty="0"/>
              <a:t>The single-use paper bag ban applies to a "Grocery Store”</a:t>
            </a:r>
          </a:p>
          <a:p>
            <a:pPr lvl="1"/>
            <a:r>
              <a:rPr lang="en-US" sz="2000" dirty="0"/>
              <a:t>A </a:t>
            </a:r>
            <a:r>
              <a:rPr lang="en-US" sz="2400" dirty="0"/>
              <a:t>"Store" </a:t>
            </a:r>
            <a:r>
              <a:rPr lang="en-US" sz="2000" dirty="0"/>
              <a:t>is any grocery store, convenience store, liquor store, pharmacy, drug store or other retail establishment</a:t>
            </a:r>
          </a:p>
          <a:p>
            <a:pPr lvl="1"/>
            <a:r>
              <a:rPr lang="en-US" sz="2000" dirty="0"/>
              <a:t>A </a:t>
            </a:r>
            <a:r>
              <a:rPr lang="en-US" sz="2400" dirty="0"/>
              <a:t>"Food Service Business" </a:t>
            </a:r>
            <a:r>
              <a:rPr lang="en-US" sz="2000" dirty="0"/>
              <a:t>sells or provides food for consumption on or off the premises, including establishments such as a restaurant, café, delicatessen, coffee shop, convenience store, grocery store, vending truck or cart, food truck, movie theater, or business or institutional cafeteria, including those operated by a government entity</a:t>
            </a:r>
          </a:p>
          <a:p>
            <a:pPr lvl="1"/>
            <a:r>
              <a:rPr lang="en-US" sz="2000" dirty="0"/>
              <a:t>A </a:t>
            </a:r>
            <a:r>
              <a:rPr lang="en-US" sz="2400" dirty="0"/>
              <a:t>"Grocery Store" </a:t>
            </a:r>
            <a:r>
              <a:rPr lang="en-US" sz="2000" dirty="0"/>
              <a:t>is a self-service retail establishment that occupies at least 2,500 square feet and sells household foodstuffs for off-site consumption</a:t>
            </a:r>
          </a:p>
          <a:p>
            <a:pPr lvl="2"/>
            <a:r>
              <a:rPr lang="en-US" sz="2000" dirty="0"/>
              <a:t>It does not include an establishment that handles only pre-packaged food that does not require time or temperature controls for food safety</a:t>
            </a:r>
          </a:p>
        </p:txBody>
      </p:sp>
    </p:spTree>
    <p:extLst>
      <p:ext uri="{BB962C8B-B14F-4D97-AF65-F5344CB8AC3E}">
        <p14:creationId xmlns:p14="http://schemas.microsoft.com/office/powerpoint/2010/main" val="3272165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336C2-BAA2-4E5C-84D7-8FCDE740E3AB}"/>
              </a:ext>
            </a:extLst>
          </p:cNvPr>
          <p:cNvSpPr>
            <a:spLocks noGrp="1"/>
          </p:cNvSpPr>
          <p:nvPr>
            <p:ph type="title"/>
          </p:nvPr>
        </p:nvSpPr>
        <p:spPr/>
        <p:txBody>
          <a:bodyPr/>
          <a:lstStyle/>
          <a:p>
            <a:r>
              <a:rPr lang="en-US" dirty="0"/>
              <a:t>Reusable Carryout Bags</a:t>
            </a:r>
          </a:p>
        </p:txBody>
      </p:sp>
      <p:sp>
        <p:nvSpPr>
          <p:cNvPr id="3" name="Content Placeholder 2">
            <a:extLst>
              <a:ext uri="{FF2B5EF4-FFF2-40B4-BE49-F238E27FC236}">
                <a16:creationId xmlns:a16="http://schemas.microsoft.com/office/drawing/2014/main" id="{931643AE-C61D-4078-B370-EA8D03EEBA2E}"/>
              </a:ext>
            </a:extLst>
          </p:cNvPr>
          <p:cNvSpPr>
            <a:spLocks noGrp="1"/>
          </p:cNvSpPr>
          <p:nvPr>
            <p:ph idx="1"/>
          </p:nvPr>
        </p:nvSpPr>
        <p:spPr>
          <a:xfrm>
            <a:off x="1269558" y="2590334"/>
            <a:ext cx="9652883" cy="3892659"/>
          </a:xfrm>
        </p:spPr>
        <p:txBody>
          <a:bodyPr>
            <a:normAutofit fontScale="85000" lnSpcReduction="20000"/>
          </a:bodyPr>
          <a:lstStyle/>
          <a:p>
            <a:r>
              <a:rPr lang="en-US" sz="2800" dirty="0"/>
              <a:t>A </a:t>
            </a:r>
            <a:r>
              <a:rPr lang="en-US" sz="3200" dirty="0"/>
              <a:t>"reusable carryout bag" </a:t>
            </a:r>
            <a:r>
              <a:rPr lang="en-US" sz="2800" dirty="0"/>
              <a:t>must:</a:t>
            </a:r>
          </a:p>
          <a:p>
            <a:pPr lvl="1"/>
            <a:r>
              <a:rPr lang="en-US" sz="2400" dirty="0"/>
              <a:t>Be made of polypropylene fabric, PET nonwoven fabric, nylon, cloth, hemp product, or other washable fabric</a:t>
            </a:r>
          </a:p>
          <a:p>
            <a:pPr marL="228600" lvl="1" indent="0">
              <a:buNone/>
            </a:pPr>
            <a:r>
              <a:rPr lang="en-US" sz="2400" dirty="0"/>
              <a:t>-And-</a:t>
            </a:r>
          </a:p>
          <a:p>
            <a:pPr lvl="1"/>
            <a:r>
              <a:rPr lang="en-US" sz="2400" dirty="0"/>
              <a:t>Have stitched handles</a:t>
            </a:r>
          </a:p>
          <a:p>
            <a:pPr lvl="2"/>
            <a:r>
              <a:rPr lang="en-US" sz="2400" dirty="0"/>
              <a:t>Traditional or ultrasonic stitching</a:t>
            </a:r>
          </a:p>
          <a:p>
            <a:pPr lvl="2"/>
            <a:r>
              <a:rPr lang="en-US" sz="2400" dirty="0"/>
              <a:t>Adhesive handles do NOT qualify</a:t>
            </a:r>
          </a:p>
          <a:p>
            <a:pPr marL="228600" lvl="1" indent="0">
              <a:buNone/>
            </a:pPr>
            <a:r>
              <a:rPr lang="en-US" sz="2400" dirty="0"/>
              <a:t>-And-</a:t>
            </a:r>
          </a:p>
          <a:p>
            <a:pPr lvl="1"/>
            <a:r>
              <a:rPr lang="en-US" sz="2400" dirty="0"/>
              <a:t>Be designed and manufactured for multiple reuses</a:t>
            </a:r>
          </a:p>
          <a:p>
            <a:pPr lvl="2"/>
            <a:r>
              <a:rPr lang="en-US" sz="2400" dirty="0"/>
              <a:t>Minimum 125 uses</a:t>
            </a:r>
          </a:p>
          <a:p>
            <a:endParaRPr lang="en-US" dirty="0"/>
          </a:p>
        </p:txBody>
      </p:sp>
    </p:spTree>
    <p:extLst>
      <p:ext uri="{BB962C8B-B14F-4D97-AF65-F5344CB8AC3E}">
        <p14:creationId xmlns:p14="http://schemas.microsoft.com/office/powerpoint/2010/main" val="3905479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760B0-9871-4231-B93B-469F237AEF4E}"/>
              </a:ext>
            </a:extLst>
          </p:cNvPr>
          <p:cNvSpPr>
            <a:spLocks noGrp="1"/>
          </p:cNvSpPr>
          <p:nvPr>
            <p:ph type="title"/>
          </p:nvPr>
        </p:nvSpPr>
        <p:spPr/>
        <p:txBody>
          <a:bodyPr/>
          <a:lstStyle/>
          <a:p>
            <a:r>
              <a:rPr lang="en-US" dirty="0"/>
              <a:t>Single-use Bag Exemptions</a:t>
            </a:r>
          </a:p>
        </p:txBody>
      </p:sp>
      <p:sp>
        <p:nvSpPr>
          <p:cNvPr id="3" name="Content Placeholder 2">
            <a:extLst>
              <a:ext uri="{FF2B5EF4-FFF2-40B4-BE49-F238E27FC236}">
                <a16:creationId xmlns:a16="http://schemas.microsoft.com/office/drawing/2014/main" id="{39E3272E-C2FD-42ED-BD14-6BF13DBD9611}"/>
              </a:ext>
            </a:extLst>
          </p:cNvPr>
          <p:cNvSpPr>
            <a:spLocks noGrp="1"/>
          </p:cNvSpPr>
          <p:nvPr>
            <p:ph idx="1"/>
          </p:nvPr>
        </p:nvSpPr>
        <p:spPr>
          <a:xfrm>
            <a:off x="720918" y="2282025"/>
            <a:ext cx="10750164" cy="4317558"/>
          </a:xfrm>
        </p:spPr>
        <p:txBody>
          <a:bodyPr>
            <a:normAutofit fontScale="92500"/>
          </a:bodyPr>
          <a:lstStyle/>
          <a:p>
            <a:r>
              <a:rPr lang="en-US" sz="2400" dirty="0"/>
              <a:t>A bag used solely to:</a:t>
            </a:r>
          </a:p>
          <a:p>
            <a:pPr lvl="1"/>
            <a:r>
              <a:rPr lang="en-US" sz="2000" dirty="0"/>
              <a:t>Contain or wrap uncooked meat, fish, or poultry</a:t>
            </a:r>
          </a:p>
          <a:p>
            <a:pPr lvl="1"/>
            <a:r>
              <a:rPr lang="en-US" sz="2000" dirty="0"/>
              <a:t>Package loose items such as fruits, vegetables, nuts, coffee, grains, baked goods, candy, greeting cards, flowers, bulk food, or small hardware items</a:t>
            </a:r>
          </a:p>
          <a:p>
            <a:pPr lvl="1"/>
            <a:r>
              <a:rPr lang="en-US" sz="2000" dirty="0"/>
              <a:t>Contain live animals, such as fish or insects sold in a pet store</a:t>
            </a:r>
          </a:p>
          <a:p>
            <a:pPr lvl="1"/>
            <a:r>
              <a:rPr lang="en-US" sz="2000" dirty="0"/>
              <a:t>Contain food sliced or prepared to order, including soup or hot food</a:t>
            </a:r>
          </a:p>
          <a:p>
            <a:r>
              <a:rPr lang="en-US" sz="2400" dirty="0"/>
              <a:t>A laundry, dry cleaning, or garment bag</a:t>
            </a:r>
          </a:p>
          <a:p>
            <a:r>
              <a:rPr lang="en-US" sz="2400" dirty="0"/>
              <a:t>A bag provided by a pharmacy to carry prescription drugs</a:t>
            </a:r>
          </a:p>
          <a:p>
            <a:r>
              <a:rPr lang="en-US" sz="2400" dirty="0"/>
              <a:t>A bag for newspapers</a:t>
            </a:r>
          </a:p>
          <a:p>
            <a:r>
              <a:rPr lang="en-US" sz="2400" dirty="0"/>
              <a:t>Any similar bag, as determined by the department pursuant to rule, regulation, or guidance</a:t>
            </a:r>
          </a:p>
          <a:p>
            <a:endParaRPr lang="en-US" sz="2000" dirty="0"/>
          </a:p>
        </p:txBody>
      </p:sp>
    </p:spTree>
    <p:extLst>
      <p:ext uri="{BB962C8B-B14F-4D97-AF65-F5344CB8AC3E}">
        <p14:creationId xmlns:p14="http://schemas.microsoft.com/office/powerpoint/2010/main" val="2868022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CEE84-E3A0-4BE2-8FC1-553C0807AAC0}"/>
              </a:ext>
            </a:extLst>
          </p:cNvPr>
          <p:cNvSpPr>
            <a:spLocks noGrp="1"/>
          </p:cNvSpPr>
          <p:nvPr>
            <p:ph type="title"/>
          </p:nvPr>
        </p:nvSpPr>
        <p:spPr/>
        <p:txBody>
          <a:bodyPr/>
          <a:lstStyle/>
          <a:p>
            <a:r>
              <a:rPr lang="en-US" dirty="0"/>
              <a:t>Ban on Polystyrene Foam</a:t>
            </a:r>
            <a:br>
              <a:rPr lang="en-US" dirty="0"/>
            </a:br>
            <a:r>
              <a:rPr lang="en-US" dirty="0"/>
              <a:t> Food Service Products</a:t>
            </a:r>
          </a:p>
        </p:txBody>
      </p:sp>
      <p:sp>
        <p:nvSpPr>
          <p:cNvPr id="3" name="Content Placeholder 2">
            <a:extLst>
              <a:ext uri="{FF2B5EF4-FFF2-40B4-BE49-F238E27FC236}">
                <a16:creationId xmlns:a16="http://schemas.microsoft.com/office/drawing/2014/main" id="{B46378AE-A552-4828-8F94-3D211B3670E0}"/>
              </a:ext>
            </a:extLst>
          </p:cNvPr>
          <p:cNvSpPr>
            <a:spLocks noGrp="1"/>
          </p:cNvSpPr>
          <p:nvPr>
            <p:ph idx="1"/>
          </p:nvPr>
        </p:nvSpPr>
        <p:spPr>
          <a:xfrm>
            <a:off x="955481" y="2630093"/>
            <a:ext cx="10281037" cy="3826366"/>
          </a:xfrm>
        </p:spPr>
        <p:txBody>
          <a:bodyPr/>
          <a:lstStyle/>
          <a:p>
            <a:r>
              <a:rPr lang="en-US" sz="2400" dirty="0"/>
              <a:t>Beginning May 4, 2022, the law prohibits all persons and food service businesses from selling/offering for sale any polystyrene foam food service product and prohibits all food service businesses from selling/providing any food served in a polystyrene foam food service product</a:t>
            </a:r>
          </a:p>
          <a:p>
            <a:r>
              <a:rPr lang="en-US" sz="2400" dirty="0"/>
              <a:t>A </a:t>
            </a:r>
            <a:r>
              <a:rPr lang="en-US" sz="2800" dirty="0"/>
              <a:t>"polystyrene foam food service product" </a:t>
            </a:r>
            <a:r>
              <a:rPr lang="en-US" sz="2400" dirty="0"/>
              <a:t>is defined as a product made, in whole or in part, of polystyrene foam that is used for selling or providing a food or beverage and includes but is not limited to a food container, plate, hot or cold beverage cup, meat or vegetable tray, cutlery, or egg carton</a:t>
            </a:r>
            <a:endParaRPr lang="en-US" dirty="0"/>
          </a:p>
        </p:txBody>
      </p:sp>
    </p:spTree>
    <p:extLst>
      <p:ext uri="{BB962C8B-B14F-4D97-AF65-F5344CB8AC3E}">
        <p14:creationId xmlns:p14="http://schemas.microsoft.com/office/powerpoint/2010/main" val="1255164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BEF86-447A-4EBB-9061-4A99D2B36225}"/>
              </a:ext>
            </a:extLst>
          </p:cNvPr>
          <p:cNvSpPr>
            <a:spLocks noGrp="1"/>
          </p:cNvSpPr>
          <p:nvPr>
            <p:ph type="title"/>
          </p:nvPr>
        </p:nvSpPr>
        <p:spPr>
          <a:xfrm>
            <a:off x="2231136" y="590981"/>
            <a:ext cx="7729728" cy="1188720"/>
          </a:xfrm>
        </p:spPr>
        <p:txBody>
          <a:bodyPr>
            <a:normAutofit/>
          </a:bodyPr>
          <a:lstStyle/>
          <a:p>
            <a:r>
              <a:rPr lang="en-US" dirty="0"/>
              <a:t>Polystyrene Product exemptions until May 4, 2024</a:t>
            </a:r>
          </a:p>
        </p:txBody>
      </p:sp>
      <p:sp>
        <p:nvSpPr>
          <p:cNvPr id="3" name="Content Placeholder 2">
            <a:extLst>
              <a:ext uri="{FF2B5EF4-FFF2-40B4-BE49-F238E27FC236}">
                <a16:creationId xmlns:a16="http://schemas.microsoft.com/office/drawing/2014/main" id="{2242D603-D69F-4DC6-821D-84D148E7C498}"/>
              </a:ext>
            </a:extLst>
          </p:cNvPr>
          <p:cNvSpPr>
            <a:spLocks noGrp="1"/>
          </p:cNvSpPr>
          <p:nvPr>
            <p:ph idx="1"/>
          </p:nvPr>
        </p:nvSpPr>
        <p:spPr>
          <a:xfrm>
            <a:off x="1009815" y="2081456"/>
            <a:ext cx="10599089" cy="4434642"/>
          </a:xfrm>
        </p:spPr>
        <p:txBody>
          <a:bodyPr>
            <a:normAutofit fontScale="92500"/>
          </a:bodyPr>
          <a:lstStyle/>
          <a:p>
            <a:pPr lvl="1"/>
            <a:r>
              <a:rPr lang="en-US" sz="2000" dirty="0"/>
              <a:t>Disposable, long-handled polystyrene foam soda spoons when required and used for thick drinks</a:t>
            </a:r>
          </a:p>
          <a:p>
            <a:pPr lvl="1"/>
            <a:r>
              <a:rPr lang="en-US" sz="2000" dirty="0"/>
              <a:t>Portion cups of two ounces or less, if used for hot foods or foods requiring lids</a:t>
            </a:r>
          </a:p>
          <a:p>
            <a:pPr lvl="1"/>
            <a:r>
              <a:rPr lang="en-US" sz="2000" dirty="0"/>
              <a:t>Meat and fish trays for raw or butchered meat, including poultry, or fish that is sold from a refrigerator or similar retail appliance</a:t>
            </a:r>
          </a:p>
          <a:p>
            <a:pPr lvl="1"/>
            <a:r>
              <a:rPr lang="en-US" sz="2000" dirty="0"/>
              <a:t>Any food product pre-packaged by the manufacturer with a polystyrene foam food service product</a:t>
            </a:r>
          </a:p>
          <a:p>
            <a:pPr lvl="1"/>
            <a:r>
              <a:rPr lang="en-US" sz="2000" dirty="0"/>
              <a:t>Any other polystyrene foam food service product as determined necessary by the DEP</a:t>
            </a:r>
          </a:p>
          <a:p>
            <a:r>
              <a:rPr lang="en-US" sz="2400" dirty="0"/>
              <a:t>The DEP may extend any of these exemptions for additional periods not to exceed one year. These extensions will only be considered upon receipt of written documentation that there is no cost-effective and readily available alternative for the item</a:t>
            </a:r>
          </a:p>
          <a:p>
            <a:r>
              <a:rPr lang="en-US" sz="2400" dirty="0"/>
              <a:t>Any extended exemptions will automatically expire after one year, but the DEP may extend any such exemptions beyond one year upon receipt of further documentation</a:t>
            </a:r>
            <a:endParaRPr lang="en-US" sz="3200" dirty="0"/>
          </a:p>
        </p:txBody>
      </p:sp>
    </p:spTree>
    <p:extLst>
      <p:ext uri="{BB962C8B-B14F-4D97-AF65-F5344CB8AC3E}">
        <p14:creationId xmlns:p14="http://schemas.microsoft.com/office/powerpoint/2010/main" val="3229976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54494-8600-4B31-BEA0-F1CA49213E8C}"/>
              </a:ext>
            </a:extLst>
          </p:cNvPr>
          <p:cNvSpPr>
            <a:spLocks noGrp="1"/>
          </p:cNvSpPr>
          <p:nvPr>
            <p:ph type="title"/>
          </p:nvPr>
        </p:nvSpPr>
        <p:spPr>
          <a:xfrm>
            <a:off x="2231136" y="670505"/>
            <a:ext cx="7729728" cy="1188720"/>
          </a:xfrm>
        </p:spPr>
        <p:txBody>
          <a:bodyPr/>
          <a:lstStyle/>
          <a:p>
            <a:r>
              <a:rPr lang="en-US" dirty="0"/>
              <a:t>Waivers for Polystyrene foam food service products</a:t>
            </a:r>
          </a:p>
        </p:txBody>
      </p:sp>
      <p:sp>
        <p:nvSpPr>
          <p:cNvPr id="3" name="Content Placeholder 2">
            <a:extLst>
              <a:ext uri="{FF2B5EF4-FFF2-40B4-BE49-F238E27FC236}">
                <a16:creationId xmlns:a16="http://schemas.microsoft.com/office/drawing/2014/main" id="{5E905C22-0ABC-4584-ADC7-9C8C6C54901F}"/>
              </a:ext>
            </a:extLst>
          </p:cNvPr>
          <p:cNvSpPr>
            <a:spLocks noGrp="1"/>
          </p:cNvSpPr>
          <p:nvPr>
            <p:ph idx="1"/>
          </p:nvPr>
        </p:nvSpPr>
        <p:spPr>
          <a:xfrm>
            <a:off x="1200647" y="2099370"/>
            <a:ext cx="10034546" cy="4396849"/>
          </a:xfrm>
        </p:spPr>
        <p:txBody>
          <a:bodyPr vert="horz" lIns="91440" tIns="45720" rIns="91440" bIns="45720" rtlCol="0" anchor="t">
            <a:normAutofit lnSpcReduction="10000"/>
          </a:bodyPr>
          <a:lstStyle/>
          <a:p>
            <a:r>
              <a:rPr lang="en-US" sz="2000" dirty="0"/>
              <a:t>A waiver may be requested for a polystyrene foam food service product or food in a polystyrene foam food service product for a period not to exceed one year upon a determination that one of the following situations are met:</a:t>
            </a:r>
          </a:p>
          <a:p>
            <a:pPr lvl="1"/>
            <a:r>
              <a:rPr lang="en-US" sz="1800" dirty="0"/>
              <a:t>There is no feasible and commercially available alternative for a specific polystyrene foam food service product</a:t>
            </a:r>
          </a:p>
          <a:p>
            <a:pPr lvl="1"/>
            <a:r>
              <a:rPr lang="en-US" sz="1800" dirty="0"/>
              <a:t>The person or business has less than $500,000 in gross annual income and there is no reasonably affordable, commercially-available alternative to the polystyrene foam food service product</a:t>
            </a:r>
          </a:p>
          <a:p>
            <a:r>
              <a:rPr lang="en-US" sz="2000" dirty="0"/>
              <a:t>These waivers must be approved in writing by the DEP.  Waivers may be extended by the DEP for periods not to exceed one year upon written documentation submitted on the forms prescribed by the DEP</a:t>
            </a:r>
          </a:p>
          <a:p>
            <a:r>
              <a:rPr lang="en-US" sz="2000" dirty="0"/>
              <a:t>Waivers are different than exemptions. Waivers can be requested for any polystyrene foam food service product or food in a polystyrene foam food service product if the criteria apply</a:t>
            </a:r>
          </a:p>
          <a:p>
            <a:r>
              <a:rPr lang="en-US" sz="2000" dirty="0">
                <a:ea typeface="+mn-lt"/>
                <a:cs typeface="+mn-lt"/>
                <a:hlinkClick r:id="rId2"/>
              </a:rPr>
              <a:t>https://www.nj.gov/dep/plastic-ban-law/docs/bag-ban-waiver-and-cover-letter.pdf</a:t>
            </a:r>
            <a:r>
              <a:rPr lang="en-US" sz="2000" dirty="0">
                <a:ea typeface="+mn-lt"/>
                <a:cs typeface="+mn-lt"/>
              </a:rPr>
              <a:t> </a:t>
            </a:r>
          </a:p>
          <a:p>
            <a:endParaRPr lang="en-US" sz="2000" dirty="0"/>
          </a:p>
        </p:txBody>
      </p:sp>
    </p:spTree>
    <p:extLst>
      <p:ext uri="{BB962C8B-B14F-4D97-AF65-F5344CB8AC3E}">
        <p14:creationId xmlns:p14="http://schemas.microsoft.com/office/powerpoint/2010/main" val="2762471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AD0E7-F6FC-4B68-B149-3B94BD9C5DC6}"/>
              </a:ext>
            </a:extLst>
          </p:cNvPr>
          <p:cNvSpPr>
            <a:spLocks noGrp="1"/>
          </p:cNvSpPr>
          <p:nvPr>
            <p:ph type="title"/>
          </p:nvPr>
        </p:nvSpPr>
        <p:spPr/>
        <p:txBody>
          <a:bodyPr/>
          <a:lstStyle/>
          <a:p>
            <a:r>
              <a:rPr lang="en-US" dirty="0"/>
              <a:t>Requirements for Single-use Plastic Straws</a:t>
            </a:r>
          </a:p>
        </p:txBody>
      </p:sp>
      <p:sp>
        <p:nvSpPr>
          <p:cNvPr id="3" name="Content Placeholder 2">
            <a:extLst>
              <a:ext uri="{FF2B5EF4-FFF2-40B4-BE49-F238E27FC236}">
                <a16:creationId xmlns:a16="http://schemas.microsoft.com/office/drawing/2014/main" id="{ACEBE74F-AFBC-4CAE-AE89-C2DFF45987AA}"/>
              </a:ext>
            </a:extLst>
          </p:cNvPr>
          <p:cNvSpPr>
            <a:spLocks noGrp="1"/>
          </p:cNvSpPr>
          <p:nvPr>
            <p:ph idx="1"/>
          </p:nvPr>
        </p:nvSpPr>
        <p:spPr>
          <a:xfrm>
            <a:off x="1376901" y="2502872"/>
            <a:ext cx="9438198" cy="3101983"/>
          </a:xfrm>
        </p:spPr>
        <p:txBody>
          <a:bodyPr>
            <a:normAutofit lnSpcReduction="10000"/>
          </a:bodyPr>
          <a:lstStyle/>
          <a:p>
            <a:r>
              <a:rPr lang="en-US" sz="2400" dirty="0"/>
              <a:t>Beginning on November 4, 2021, food service businesses shall only provide a single-use plastic straw to a customer upon request by the customer</a:t>
            </a:r>
          </a:p>
          <a:p>
            <a:r>
              <a:rPr lang="en-US" sz="2400" dirty="0"/>
              <a:t>Food service businesses are required to keep an adequate supply of single-use plastic straws</a:t>
            </a:r>
          </a:p>
          <a:p>
            <a:r>
              <a:rPr lang="en-US" sz="2400" dirty="0"/>
              <a:t>Stores may continue to sell packages of single-use plastic straws and provide/sell a beverage pre-packaged by the manufacturer with a single-use plastic straw, i.e., juice boxes</a:t>
            </a:r>
          </a:p>
        </p:txBody>
      </p:sp>
    </p:spTree>
    <p:extLst>
      <p:ext uri="{BB962C8B-B14F-4D97-AF65-F5344CB8AC3E}">
        <p14:creationId xmlns:p14="http://schemas.microsoft.com/office/powerpoint/2010/main" val="2290710161"/>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2593</TotalTime>
  <Words>1889</Words>
  <Application>Microsoft Office PowerPoint</Application>
  <PresentationFormat>Widescreen</PresentationFormat>
  <Paragraphs>193</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Gill Sans MT</vt:lpstr>
      <vt:lpstr>Parcel</vt:lpstr>
      <vt:lpstr>Ban on Single-Use Carryout Bags, Ban on Polystyrene Foam Food Service Products, and Plastic Straws By-Request-Only  (P.L. 2020, c. 117)</vt:lpstr>
      <vt:lpstr>Ban on Single-use Carryout Bags</vt:lpstr>
      <vt:lpstr>Stores this Ban applies to</vt:lpstr>
      <vt:lpstr>Reusable Carryout Bags</vt:lpstr>
      <vt:lpstr>Single-use Bag Exemptions</vt:lpstr>
      <vt:lpstr>Ban on Polystyrene Foam  Food Service Products</vt:lpstr>
      <vt:lpstr>Polystyrene Product exemptions until May 4, 2024</vt:lpstr>
      <vt:lpstr>Waivers for Polystyrene foam food service products</vt:lpstr>
      <vt:lpstr>Requirements for Single-use Plastic Straws</vt:lpstr>
      <vt:lpstr>Previous Bans</vt:lpstr>
      <vt:lpstr>Timeline</vt:lpstr>
      <vt:lpstr>Businesses IMPACTED</vt:lpstr>
      <vt:lpstr>Businesses IMPACTED (cont.)</vt:lpstr>
      <vt:lpstr>Enforcement</vt:lpstr>
      <vt:lpstr>Penalties for Non-compliance</vt:lpstr>
      <vt:lpstr>FAQs</vt:lpstr>
      <vt:lpstr>FAQs (cont.)</vt:lpstr>
      <vt:lpstr>For this information and more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Rossi, Julia (DEP)</dc:creator>
  <cp:lastModifiedBy>Jensen, Erin [DEP]</cp:lastModifiedBy>
  <cp:revision>12</cp:revision>
  <dcterms:created xsi:type="dcterms:W3CDTF">2021-05-12T19:26:55Z</dcterms:created>
  <dcterms:modified xsi:type="dcterms:W3CDTF">2021-09-15T15:49:20Z</dcterms:modified>
</cp:coreProperties>
</file>